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7" r:id="rId2"/>
    <p:sldId id="265" r:id="rId3"/>
    <p:sldId id="266" r:id="rId4"/>
    <p:sldId id="263" r:id="rId5"/>
    <p:sldId id="264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09" charset="0"/>
        <a:ea typeface="ＭＳ Ｐゴシック" pitchFamily="-109" charset="-128"/>
        <a:cs typeface="ＭＳ Ｐゴシック" pitchFamily="-109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09" charset="0"/>
        <a:ea typeface="ＭＳ Ｐゴシック" pitchFamily="-109" charset="-128"/>
        <a:cs typeface="ＭＳ Ｐゴシック" pitchFamily="-109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09" charset="0"/>
        <a:ea typeface="ＭＳ Ｐゴシック" pitchFamily="-109" charset="-128"/>
        <a:cs typeface="ＭＳ Ｐゴシック" pitchFamily="-109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09" charset="0"/>
        <a:ea typeface="ＭＳ Ｐゴシック" pitchFamily="-109" charset="-128"/>
        <a:cs typeface="ＭＳ Ｐゴシック" pitchFamily="-109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pitchFamily="-109" charset="0"/>
        <a:ea typeface="ＭＳ Ｐゴシック" pitchFamily="-109" charset="-128"/>
        <a:cs typeface="ＭＳ Ｐゴシック" pitchFamily="-109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pitchFamily="-109" charset="0"/>
        <a:ea typeface="ＭＳ Ｐゴシック" pitchFamily="-109" charset="-128"/>
        <a:cs typeface="ＭＳ Ｐゴシック" pitchFamily="-109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pitchFamily="-109" charset="0"/>
        <a:ea typeface="ＭＳ Ｐゴシック" pitchFamily="-109" charset="-128"/>
        <a:cs typeface="ＭＳ Ｐゴシック" pitchFamily="-109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pitchFamily="-109" charset="0"/>
        <a:ea typeface="ＭＳ Ｐゴシック" pitchFamily="-109" charset="-128"/>
        <a:cs typeface="ＭＳ Ｐゴシック" pitchFamily="-109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F7C9"/>
    <a:srgbClr val="089264"/>
    <a:srgbClr val="0CD290"/>
    <a:srgbClr val="E8CBCB"/>
    <a:srgbClr val="D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04" autoAdjust="0"/>
  </p:normalViewPr>
  <p:slideViewPr>
    <p:cSldViewPr>
      <p:cViewPr>
        <p:scale>
          <a:sx n="100" d="100"/>
          <a:sy n="100" d="100"/>
        </p:scale>
        <p:origin x="-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  <a:ea typeface="Arial" pitchFamily="-84" charset="0"/>
                <a:cs typeface="Arial" pitchFamily="-84" charset="0"/>
              </a:defRPr>
            </a:lvl1pPr>
          </a:lstStyle>
          <a:p>
            <a:pPr>
              <a:defRPr/>
            </a:pPr>
            <a:fld id="{EEE9EF4F-3A54-8344-B60F-C607144CCEC0}" type="datetime1">
              <a:rPr lang="en-US"/>
              <a:pPr>
                <a:defRPr/>
              </a:pPr>
              <a:t>4/1/14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  <a:ea typeface="Arial" pitchFamily="-84" charset="0"/>
                <a:cs typeface="Arial" pitchFamily="-84" charset="0"/>
              </a:defRPr>
            </a:lvl1pPr>
          </a:lstStyle>
          <a:p>
            <a:pPr>
              <a:defRPr/>
            </a:pPr>
            <a:fld id="{CCDDC0E5-BF55-0940-997B-8BD5C8ACC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895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  <a:ea typeface="Arial" pitchFamily="-84" charset="0"/>
                <a:cs typeface="Arial" pitchFamily="-84" charset="0"/>
              </a:defRPr>
            </a:lvl1pPr>
          </a:lstStyle>
          <a:p>
            <a:pPr>
              <a:defRPr/>
            </a:pPr>
            <a:fld id="{E53A6BA7-5A82-FC45-B8B7-2B6F333A64BF}" type="datetime1">
              <a:rPr lang="en-US"/>
              <a:pPr>
                <a:defRPr/>
              </a:pPr>
              <a:t>4/1/14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  <a:ea typeface="Arial" pitchFamily="-84" charset="0"/>
                <a:cs typeface="Arial" pitchFamily="-84" charset="0"/>
              </a:defRPr>
            </a:lvl1pPr>
          </a:lstStyle>
          <a:p>
            <a:pPr>
              <a:defRPr/>
            </a:pPr>
            <a:fld id="{58628C60-DA3A-894B-91F7-4158DDD80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110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F3985-D65F-0742-B46D-C74E649DD7EC}" type="slidenum">
              <a:rPr lang="en-US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0</a:t>
            </a:fld>
            <a:endParaRPr lang="en-US"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1400" b="0" dirty="0" smtClean="0"/>
              <a:t>Please complete the template with the team for the call with National Leaders scheduled for Mon. March. 31, 2014</a:t>
            </a:r>
            <a:br>
              <a:rPr lang="en-US" sz="1400" b="0" dirty="0" smtClean="0"/>
            </a:br>
            <a:r>
              <a:rPr lang="en-US" sz="1400" b="0" baseline="0" dirty="0" smtClean="0"/>
              <a:t>1 – 2:45 pm Eastern</a:t>
            </a:r>
            <a:r>
              <a:rPr lang="en-US" sz="1400" b="0" dirty="0" smtClean="0"/>
              <a:t>, 11 – 12:45 pm</a:t>
            </a:r>
            <a:r>
              <a:rPr lang="en-US" sz="1400" b="0" baseline="0" dirty="0" smtClean="0"/>
              <a:t> Mountain</a:t>
            </a:r>
            <a:r>
              <a:rPr lang="en-US" sz="1400" dirty="0" smtClean="0"/>
              <a:t>.  Others team members are welcome to participate. </a:t>
            </a:r>
            <a:r>
              <a:rPr lang="en-US" sz="1400" b="1" dirty="0" smtClean="0"/>
              <a:t>Please see notes on each slide for guidance!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1400" b="1" dirty="0" smtClean="0"/>
              <a:t>Please send the completed template back to us by </a:t>
            </a:r>
            <a:r>
              <a:rPr lang="en-US" sz="1400" b="1" i="1" dirty="0" smtClean="0"/>
              <a:t>mid-day</a:t>
            </a:r>
            <a:r>
              <a:rPr lang="en-US" sz="1400" b="1" dirty="0" smtClean="0"/>
              <a:t> Friday March </a:t>
            </a:r>
            <a:r>
              <a:rPr lang="en-US" sz="1400" b="1" baseline="0" dirty="0" smtClean="0"/>
              <a:t>28</a:t>
            </a:r>
            <a:r>
              <a:rPr lang="en-US" sz="1400" b="1" baseline="30000" dirty="0" smtClean="0"/>
              <a:t>th</a:t>
            </a:r>
            <a:r>
              <a:rPr lang="en-US" sz="1400" b="1" baseline="0" dirty="0" smtClean="0"/>
              <a:t>, 2014 – </a:t>
            </a:r>
            <a:r>
              <a:rPr lang="en-US" sz="1400" b="0" baseline="0" dirty="0" smtClean="0"/>
              <a:t>send to </a:t>
            </a:r>
            <a:r>
              <a:rPr lang="en-US" sz="1400" b="0" baseline="0" dirty="0" err="1" smtClean="0"/>
              <a:t>cdimaina@cmtysolutions.org</a:t>
            </a:r>
            <a:r>
              <a:rPr lang="en-US" sz="1400" b="0" baseline="0" dirty="0" smtClean="0"/>
              <a:t> &amp; </a:t>
            </a:r>
            <a:r>
              <a:rPr lang="en-US" sz="1400" b="0" baseline="0" dirty="0" err="1" smtClean="0"/>
              <a:t>dmanitsky@rapidresults.org</a:t>
            </a:r>
            <a:endParaRPr lang="en-US" sz="140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sz="1400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sz="1400" dirty="0" smtClean="0"/>
              <a:t> - Note: each community will have </a:t>
            </a:r>
            <a:r>
              <a:rPr lang="en-US" sz="1400" b="1" dirty="0" smtClean="0"/>
              <a:t>7 minutes to present</a:t>
            </a:r>
            <a:r>
              <a:rPr lang="en-US" sz="1400" dirty="0" smtClean="0"/>
              <a:t>. Use the slides that are most relevant for your team, and think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1400" dirty="0" smtClean="0"/>
              <a:t>   about the main points you’d like to present for discussion to our National Leaders and your fellow boot camp teams.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1400" dirty="0" smtClean="0"/>
              <a:t>   Make adjustments as you see fit – see the notes section below each slide for guidance.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1400" dirty="0" smtClean="0"/>
              <a:t>   Use the slides that are most relevant for your team. Make adjustments as you see fit. 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sz="1400" dirty="0" smtClean="0"/>
              <a:t>Feel free to reach out to coaches for help as needed with content, constructing asks</a:t>
            </a:r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endParaRPr lang="en-US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Make this as Quantitative as possible, you will report on Qualitative outcomes in the next slides.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E32930-77C1-464A-B03A-F05858680C59}" type="slidenum">
              <a:rPr lang="en-US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1</a:t>
            </a:fld>
            <a:endParaRPr lang="en-US"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595EA0-C387-624E-BB40-340D635B5E0F}" type="slidenum">
              <a:rPr lang="en-US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2</a:t>
            </a:fld>
            <a:endParaRPr lang="en-US"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rgbClr val="002060"/>
                </a:solidFill>
                <a:ea typeface="ＭＳ Ｐゴシック" pitchFamily="-109" charset="-128"/>
                <a:cs typeface="ＭＳ Ｐゴシック" pitchFamily="-109" charset="-128"/>
              </a:rPr>
              <a:t>Delete the </a:t>
            </a:r>
            <a:r>
              <a:rPr lang="en-US" i="1">
                <a:solidFill>
                  <a:srgbClr val="002060"/>
                </a:solidFill>
                <a:ea typeface="ＭＳ Ｐゴシック" pitchFamily="-109" charset="-128"/>
                <a:cs typeface="ＭＳ Ｐゴシック" pitchFamily="-109" charset="-128"/>
              </a:rPr>
              <a:t>Examples</a:t>
            </a:r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 listed above.</a:t>
            </a:r>
          </a:p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From before the Boot Camp (the 1</a:t>
            </a:r>
            <a:r>
              <a:rPr lang="en-US" baseline="30000">
                <a:ea typeface="ＭＳ Ｐゴシック" pitchFamily="-109" charset="-128"/>
                <a:cs typeface="ＭＳ Ｐゴシック" pitchFamily="-109" charset="-128"/>
              </a:rPr>
              <a:t>st</a:t>
            </a:r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 100 days) until the present, describe any changes in they way your system works, the way agencies interact, the policies, practice, standards, and </a:t>
            </a:r>
            <a:r>
              <a:rPr lang="en-US">
                <a:solidFill>
                  <a:srgbClr val="3366FF"/>
                </a:solidFill>
                <a:ea typeface="ＭＳ Ｐゴシック" pitchFamily="-109" charset="-128"/>
                <a:cs typeface="ＭＳ Ｐゴシック" pitchFamily="-109" charset="-128"/>
              </a:rPr>
              <a:t>behaviors</a:t>
            </a:r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 that govern how you use and distribute resources, etc.  Do these feel temporary or are they becoming the new normal? Or is it still unclear?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D0C63B-85EA-A94F-A327-BFF12A705A12}" type="slidenum">
              <a:rPr lang="en-US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3</a:t>
            </a:fld>
            <a:endParaRPr lang="en-US"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/>
              <a:t>Qualitative Info:</a:t>
            </a:r>
          </a:p>
          <a:p>
            <a:pPr lvl="1" eaLnBrk="1" hangingPunct="1">
              <a:lnSpc>
                <a:spcPct val="90000"/>
              </a:lnSpc>
            </a:pPr>
            <a:endParaRPr lang="en-US"/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/>
              <a:t>What new initiatives are happening or planned?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/>
              <a:t>Will the team continue to operate? What is its next mandate?</a:t>
            </a:r>
          </a:p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7612DE-34AB-2F41-9679-CC9E2A48CA25}" type="slidenum">
              <a:rPr lang="en-US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4</a:t>
            </a:fld>
            <a:endParaRPr lang="en-US"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dirty="0" smtClean="0"/>
              <a:t>What help and support do you need from the National Leaders, the coaching team, or other team leaders?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/>
              <a:t>Examples: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/>
              <a:t> - Policy clarifications and/or waivers?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dirty="0" smtClean="0"/>
              <a:t>Ideas for improving team cohesion or resilience?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dirty="0" smtClean="0"/>
              <a:t>Problem-solving or innovation examples from peer communities?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170C4E-5FD8-1D4C-9F9D-BEEA1C815DB4}" type="slidenum">
              <a:rPr lang="en-US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5</a:t>
            </a:fld>
            <a:endParaRPr lang="en-US"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41155-D20B-CD4D-BF07-D058FD13A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7B34-A026-FF4C-9B7E-6A02752D58DD}" type="datetime1">
              <a:rPr lang="en-US"/>
              <a:pPr>
                <a:defRPr/>
              </a:pPr>
              <a:t>4/1/14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E9825-3599-5649-9B98-CB4A4FACA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B1988-3C8D-2040-A4E6-122238EEEB87}" type="datetime1">
              <a:rPr lang="en-US"/>
              <a:pPr>
                <a:defRPr/>
              </a:pPr>
              <a:t>4/1/14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2BFFA-44FB-084C-A6C6-869DFAACA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0C650-6379-E544-BE21-E32BF5CBFA2F}" type="datetime1">
              <a:rPr lang="en-US"/>
              <a:pPr>
                <a:defRPr/>
              </a:pPr>
              <a:t>4/1/14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54588-2B98-4541-8126-48B878CBB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DE6F7-9414-A14D-A686-69538255E54D}" type="datetime1">
              <a:rPr lang="en-US"/>
              <a:pPr>
                <a:defRPr/>
              </a:pPr>
              <a:t>4/1/14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262E1-916C-D040-8077-A18628D2A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A4122-FF86-5B47-8696-7DAD152908E6}" type="datetime1">
              <a:rPr lang="en-US"/>
              <a:pPr>
                <a:defRPr/>
              </a:pPr>
              <a:t>4/1/14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A9566-9539-2541-A187-F972B9EA7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E3341-CA75-0B4C-86CC-8FEF25E396D6}" type="datetime1">
              <a:rPr lang="en-US"/>
              <a:pPr>
                <a:defRPr/>
              </a:pPr>
              <a:t>4/1/14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2E2DB-A6FB-B84D-B62E-31B9BE431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3E27C-BF5B-BD4F-BAF1-22F6DBBDCB54}" type="datetime1">
              <a:rPr lang="en-US"/>
              <a:pPr>
                <a:defRPr/>
              </a:pPr>
              <a:t>4/1/14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5DEB7-F33C-C64A-B348-B9A8B8BCB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12734-94FD-4248-BA0E-AD048B039B3A}" type="datetime1">
              <a:rPr lang="en-US"/>
              <a:pPr>
                <a:defRPr/>
              </a:pPr>
              <a:t>4/1/14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72CCE-39D7-4348-B759-FD3801E6F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24FB2-4F14-0341-8E47-BE8E785556D9}" type="datetime1">
              <a:rPr lang="en-US"/>
              <a:pPr>
                <a:defRPr/>
              </a:pPr>
              <a:t>4/1/14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266BA-70F6-C04D-9A71-9D17881F4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AE071-61E6-E641-A14D-8D88093CE931}" type="datetime1">
              <a:rPr lang="en-US"/>
              <a:pPr>
                <a:defRPr/>
              </a:pPr>
              <a:t>4/1/14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46B4C-AFCE-A14E-B2AC-1263746F5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A6CE-08DD-A84A-BEF6-F9BF664932AB}" type="datetime1">
              <a:rPr lang="en-US"/>
              <a:pPr>
                <a:defRPr/>
              </a:pPr>
              <a:t>4/1/14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  <a:latin typeface="Calibri" pitchFamily="-84" charset="0"/>
                <a:ea typeface="Arial" pitchFamily="-84" charset="0"/>
                <a:cs typeface="Arial" pitchFamily="-84" charset="0"/>
              </a:defRPr>
            </a:lvl1pPr>
          </a:lstStyle>
          <a:p>
            <a:pPr>
              <a:defRPr/>
            </a:pPr>
            <a:fld id="{38C1246E-82ED-8241-AC31-C14A0E133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  <a:latin typeface="Calibri" pitchFamily="-84" charset="0"/>
                <a:ea typeface="Arial" pitchFamily="-84" charset="0"/>
                <a:cs typeface="Arial" pitchFamily="-84" charset="0"/>
              </a:defRPr>
            </a:lvl1pPr>
          </a:lstStyle>
          <a:p>
            <a:pPr>
              <a:defRPr/>
            </a:pPr>
            <a:fld id="{270D8AC7-A32D-A748-84D8-360E7EEA0454}" type="datetime1">
              <a:rPr lang="en-US"/>
              <a:pPr>
                <a:defRPr/>
              </a:pPr>
              <a:t>4/1/14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-84" charset="0"/>
          <a:ea typeface="ＭＳ Ｐゴシック" pitchFamily="-84" charset="-128"/>
          <a:cs typeface="ＭＳ Ｐゴシック" pitchFamily="-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-84" charset="0"/>
          <a:ea typeface="ＭＳ Ｐゴシック" pitchFamily="-84" charset="-128"/>
          <a:cs typeface="ＭＳ Ｐゴシック" pitchFamily="-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-84" charset="0"/>
          <a:ea typeface="ＭＳ Ｐゴシック" pitchFamily="-84" charset="-128"/>
          <a:cs typeface="ＭＳ Ｐゴシック" pitchFamily="-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-8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-8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-8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-84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-109" charset="0"/>
        <a:buChar char="•"/>
        <a:defRPr sz="2200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-109" charset="0"/>
        <a:buChar char="•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Font typeface="Arial" pitchFamily="-109" charset="0"/>
        <a:buChar char="•"/>
        <a:defRPr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Font typeface="Arial" pitchFamily="-109" charset="0"/>
        <a:buChar char="•"/>
        <a:defRPr sz="16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DAEDEF"/>
        </a:buClr>
        <a:buFont typeface="Arial" pitchFamily="-109" charset="0"/>
        <a:buChar char="•"/>
        <a:defRPr sz="1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ctrTitle" idx="4294967295"/>
          </p:nvPr>
        </p:nvSpPr>
        <p:spPr>
          <a:xfrm>
            <a:off x="1143000" y="2228850"/>
            <a:ext cx="7086600" cy="13906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Rapid Results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Veterans Boot </a:t>
            </a:r>
            <a:r>
              <a:rPr lang="en-US" dirty="0">
                <a:solidFill>
                  <a:schemeClr val="tx1"/>
                </a:solidFill>
              </a:rPr>
              <a:t>Camp</a:t>
            </a:r>
            <a:r>
              <a:rPr lang="en-US" dirty="0" smtClean="0">
                <a:solidFill>
                  <a:schemeClr val="tx1"/>
                </a:solidFill>
              </a:rPr>
              <a:t> 3 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- </a:t>
            </a:r>
            <a:r>
              <a:rPr lang="en-US" i="1" dirty="0" smtClean="0">
                <a:solidFill>
                  <a:schemeClr val="tx1"/>
                </a:solidFill>
              </a:rPr>
              <a:t>Westchester County, NY –</a:t>
            </a:r>
            <a:r>
              <a:rPr lang="en-US" i="1" dirty="0">
                <a:solidFill>
                  <a:schemeClr val="tx1"/>
                </a:solidFill>
              </a:rPr>
              <a:t/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100 Day Review </a:t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(2</a:t>
            </a:r>
            <a:r>
              <a:rPr lang="en-US" sz="2400" i="1" baseline="30000" dirty="0">
                <a:solidFill>
                  <a:schemeClr val="tx1"/>
                </a:solidFill>
              </a:rPr>
              <a:t>nd</a:t>
            </a:r>
            <a:r>
              <a:rPr lang="en-US" sz="2400" i="1" dirty="0">
                <a:solidFill>
                  <a:schemeClr val="tx1"/>
                </a:solidFill>
              </a:rPr>
              <a:t> 100 day cycle)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/>
            </a:r>
            <a:br>
              <a:rPr lang="en-US" i="1" dirty="0"/>
            </a:br>
            <a:endParaRPr lang="en-US" i="1" dirty="0"/>
          </a:p>
        </p:txBody>
      </p:sp>
      <p:sp>
        <p:nvSpPr>
          <p:cNvPr id="15363" name="Subtitle 4"/>
          <p:cNvSpPr>
            <a:spLocks noGrp="1"/>
          </p:cNvSpPr>
          <p:nvPr>
            <p:ph type="subTitle" idx="4294967295"/>
          </p:nvPr>
        </p:nvSpPr>
        <p:spPr>
          <a:xfrm>
            <a:off x="1519238" y="4445000"/>
            <a:ext cx="6400800" cy="1117600"/>
          </a:xfrm>
        </p:spPr>
        <p:txBody>
          <a:bodyPr/>
          <a:lstStyle/>
          <a:p>
            <a:pPr marL="0" indent="0" algn="ctr" eaLnBrk="1" hangingPunct="1">
              <a:buFont typeface="Arial" pitchFamily="-109" charset="0"/>
              <a:buNone/>
            </a:pPr>
            <a:endParaRPr lang="en-US" dirty="0" smtClean="0">
              <a:solidFill>
                <a:srgbClr val="898989"/>
              </a:solidFill>
              <a:ea typeface="ＭＳ Ｐゴシック" pitchFamily="-109" charset="-128"/>
              <a:cs typeface="ＭＳ Ｐゴシック" pitchFamily="-109" charset="-128"/>
            </a:endParaRPr>
          </a:p>
          <a:p>
            <a:pPr marL="0" indent="0" algn="ctr" eaLnBrk="1" hangingPunct="1">
              <a:buFont typeface="Arial" pitchFamily="-109" charset="0"/>
              <a:buNone/>
            </a:pP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 Monday, March 31, </a:t>
            </a: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2014 (updated 4/1/2014)</a:t>
            </a: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5562600"/>
            <a:ext cx="8496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686800" y="2286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1484313" y="95250"/>
            <a:ext cx="549275" cy="746125"/>
            <a:chOff x="0" y="0"/>
            <a:chExt cx="346" cy="470"/>
          </a:xfrm>
        </p:grpSpPr>
        <p:sp>
          <p:nvSpPr>
            <p:cNvPr id="15375" name="Rectangle 7"/>
            <p:cNvSpPr>
              <a:spLocks noChangeArrowheads="1"/>
            </p:cNvSpPr>
            <p:nvPr/>
          </p:nvSpPr>
          <p:spPr bwMode="auto">
            <a:xfrm>
              <a:off x="0" y="146"/>
              <a:ext cx="173" cy="3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115000"/>
                </a:lnSpc>
              </a:pPr>
              <a:r>
                <a:rPr lang="en-US" sz="1100"/>
                <a:t> </a:t>
              </a:r>
            </a:p>
          </p:txBody>
        </p:sp>
        <p:sp>
          <p:nvSpPr>
            <p:cNvPr id="15376" name="AutoShape 16"/>
            <p:cNvSpPr>
              <a:spLocks noChangeArrowheads="1"/>
            </p:cNvSpPr>
            <p:nvPr/>
          </p:nvSpPr>
          <p:spPr bwMode="auto">
            <a:xfrm>
              <a:off x="0" y="0"/>
              <a:ext cx="346" cy="146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115000"/>
                </a:lnSpc>
              </a:pPr>
              <a:r>
                <a:rPr lang="en-US" sz="1100"/>
                <a:t> </a:t>
              </a:r>
            </a:p>
          </p:txBody>
        </p:sp>
      </p:grpSp>
      <p:pic>
        <p:nvPicPr>
          <p:cNvPr id="1536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600" y="5867400"/>
            <a:ext cx="12731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68" name="Group 9"/>
          <p:cNvGrpSpPr>
            <a:grpSpLocks/>
          </p:cNvGrpSpPr>
          <p:nvPr/>
        </p:nvGrpSpPr>
        <p:grpSpPr bwMode="auto">
          <a:xfrm>
            <a:off x="1820863" y="5807075"/>
            <a:ext cx="1511300" cy="720725"/>
            <a:chOff x="-210" y="0"/>
            <a:chExt cx="1165435" cy="498475"/>
          </a:xfrm>
        </p:grpSpPr>
        <p:pic>
          <p:nvPicPr>
            <p:cNvPr id="15373" name="Picture 10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1288" y="0"/>
              <a:ext cx="1023937" cy="49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4" name="Rectangle 11"/>
            <p:cNvSpPr>
              <a:spLocks noChangeArrowheads="1"/>
            </p:cNvSpPr>
            <p:nvPr/>
          </p:nvSpPr>
          <p:spPr bwMode="auto">
            <a:xfrm>
              <a:off x="-210" y="12335"/>
              <a:ext cx="45220" cy="485225"/>
            </a:xfrm>
            <a:prstGeom prst="rect">
              <a:avLst/>
            </a:prstGeom>
            <a:solidFill>
              <a:srgbClr val="7F7F7F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15000"/>
                </a:lnSpc>
              </a:pPr>
              <a:r>
                <a:rPr lang="en-US">
                  <a:solidFill>
                    <a:srgbClr val="FFFFFF"/>
                  </a:solidFill>
                </a:rPr>
                <a:t> </a:t>
              </a:r>
              <a:endParaRPr lang="en-US" sz="1100"/>
            </a:p>
          </p:txBody>
        </p:sp>
      </p:grp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70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sz="1100"/>
              <a:t> </a:t>
            </a:r>
            <a:endParaRPr lang="en-US">
              <a:latin typeface="Arial" pitchFamily="-109" charset="0"/>
            </a:endParaRPr>
          </a:p>
        </p:txBody>
      </p:sp>
      <p:sp>
        <p:nvSpPr>
          <p:cNvPr id="15371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endParaRPr lang="en-US">
              <a:latin typeface="Arial" pitchFamily="-109" charset="0"/>
            </a:endParaRPr>
          </a:p>
        </p:txBody>
      </p:sp>
      <p:sp>
        <p:nvSpPr>
          <p:cNvPr id="15372" name="Slide Number Placeholder 1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26B3DE13-B1AC-9B4E-AEE9-70C4E059899F}" type="slidenum">
              <a:rPr lang="en-US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0</a:t>
            </a:fld>
            <a:endParaRPr lang="en-US"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Our Current 100 Day Goal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643207"/>
              </p:ext>
            </p:extLst>
          </p:nvPr>
        </p:nvGraphicFramePr>
        <p:xfrm>
          <a:off x="304800" y="990600"/>
          <a:ext cx="79248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5943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Current 100-Day Goal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Progress</a:t>
                      </a:r>
                      <a:r>
                        <a:rPr lang="en-US" sz="1600" baseline="0" dirty="0" smtClean="0"/>
                        <a:t> To Date (3</a:t>
                      </a:r>
                      <a:r>
                        <a:rPr lang="en-US" sz="1600" baseline="0" dirty="0" smtClean="0"/>
                        <a:t>/31/</a:t>
                      </a:r>
                      <a:r>
                        <a:rPr lang="en-US" sz="1600" baseline="0" dirty="0" smtClean="0"/>
                        <a:t>14 – Day </a:t>
                      </a:r>
                      <a:r>
                        <a:rPr lang="en-US" sz="1600" baseline="0" dirty="0" smtClean="0"/>
                        <a:t>100)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</a:t>
                      </a:r>
                      <a:r>
                        <a:rPr lang="en-US" sz="1600" baseline="0" dirty="0" smtClean="0"/>
                        <a:t> all homeless veterans in county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GOAL</a:t>
                      </a:r>
                      <a:r>
                        <a:rPr lang="en-US" sz="1600" b="1" baseline="0" dirty="0" smtClean="0"/>
                        <a:t> MET</a:t>
                      </a:r>
                      <a:r>
                        <a:rPr lang="en-US" sz="1600" b="1" dirty="0" smtClean="0"/>
                        <a:t>: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0" dirty="0" smtClean="0"/>
                        <a:t>ALL shelters &amp; outreach programs participating</a:t>
                      </a:r>
                      <a:r>
                        <a:rPr lang="en-US" sz="1600" b="0" baseline="0" dirty="0" smtClean="0"/>
                        <a:t> + flyers posted in soup kitchens, food pantries, government offices, service providers, &amp; churches: 18 homeless vets identified in last 58 days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 75</a:t>
                      </a:r>
                      <a:r>
                        <a:rPr lang="en-US" sz="1600" baseline="0" dirty="0" smtClean="0"/>
                        <a:t> vets </a:t>
                      </a:r>
                      <a:r>
                        <a:rPr lang="en-US" sz="1600" dirty="0" smtClean="0"/>
                        <a:t>+ 75 in 1</a:t>
                      </a:r>
                      <a:r>
                        <a:rPr lang="en-US" sz="1600" baseline="30000" dirty="0" smtClean="0"/>
                        <a:t>st</a:t>
                      </a:r>
                      <a:r>
                        <a:rPr lang="en-US" sz="1600" dirty="0" smtClean="0"/>
                        <a:t> 100 Days = </a:t>
                      </a:r>
                      <a:r>
                        <a:rPr lang="en-US" sz="1600" b="1" dirty="0" smtClean="0"/>
                        <a:t>150</a:t>
                      </a:r>
                    </a:p>
                    <a:p>
                      <a:r>
                        <a:rPr lang="en-US" sz="1600" dirty="0" smtClean="0"/>
                        <a:t>(</a:t>
                      </a:r>
                      <a:r>
                        <a:rPr lang="en-US" sz="1600" b="1" dirty="0" smtClean="0"/>
                        <a:t>OR</a:t>
                      </a:r>
                      <a:r>
                        <a:rPr lang="en-US" sz="1600" dirty="0" smtClean="0"/>
                        <a:t> end veteran homelessness)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0" dirty="0" smtClean="0"/>
                        <a:t>SUCCESS IMMINENT: </a:t>
                      </a:r>
                      <a:r>
                        <a:rPr lang="en-US" sz="1600" b="0" i="0" dirty="0" smtClean="0"/>
                        <a:t>65</a:t>
                      </a:r>
                      <a:r>
                        <a:rPr lang="en-US" sz="1600" b="0" dirty="0" smtClean="0"/>
                        <a:t> </a:t>
                      </a:r>
                      <a:r>
                        <a:rPr lang="en-US" sz="1600" b="0" dirty="0" smtClean="0"/>
                        <a:t>vets</a:t>
                      </a:r>
                      <a:r>
                        <a:rPr lang="en-US" sz="1600" b="0" baseline="0" dirty="0" smtClean="0"/>
                        <a:t> housed this period, </a:t>
                      </a:r>
                      <a:r>
                        <a:rPr lang="en-US" sz="1600" b="1" baseline="0" dirty="0" smtClean="0"/>
                        <a:t>150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smtClean="0"/>
                        <a:t>since 8/8/</a:t>
                      </a:r>
                      <a:r>
                        <a:rPr lang="en-US" sz="1600" b="0" baseline="0" dirty="0" smtClean="0"/>
                        <a:t>13 including 77 (</a:t>
                      </a:r>
                      <a:r>
                        <a:rPr lang="en-US" sz="1600" b="1" baseline="0" dirty="0" smtClean="0"/>
                        <a:t>51%) </a:t>
                      </a:r>
                      <a:r>
                        <a:rPr lang="en-US" sz="1600" b="0" baseline="0" dirty="0" smtClean="0"/>
                        <a:t>who were chronically homeless (1 for 21 years); </a:t>
                      </a:r>
                      <a:br>
                        <a:rPr lang="en-US" sz="1600" b="0" baseline="0" dirty="0" smtClean="0"/>
                      </a:br>
                      <a:r>
                        <a:rPr lang="en-US" sz="1600" b="0" baseline="0" dirty="0" smtClean="0"/>
                        <a:t>(</a:t>
                      </a:r>
                      <a:r>
                        <a:rPr lang="en-US" sz="1600" b="0" u="sng" baseline="0" dirty="0" smtClean="0"/>
                        <a:t>Yonkers has only 1 homeless vet left</a:t>
                      </a:r>
                      <a:r>
                        <a:rPr lang="en-US" sz="1600" b="0" u="none" baseline="0" dirty="0" smtClean="0"/>
                        <a:t>; </a:t>
                      </a:r>
                      <a:r>
                        <a:rPr lang="en-US" sz="1600" b="0" baseline="0" dirty="0" smtClean="0"/>
                        <a:t>of vets </a:t>
                      </a:r>
                      <a:r>
                        <a:rPr lang="en-US" sz="1600" b="0" baseline="0" dirty="0" err="1" smtClean="0"/>
                        <a:t>ID’d</a:t>
                      </a:r>
                      <a:r>
                        <a:rPr lang="en-US" sz="1600" b="0" baseline="0" dirty="0" smtClean="0"/>
                        <a:t> 90 days ago, </a:t>
                      </a:r>
                      <a:r>
                        <a:rPr lang="en-US" sz="1600" b="0" baseline="0" dirty="0" smtClean="0"/>
                        <a:t>NONE </a:t>
                      </a:r>
                      <a:r>
                        <a:rPr lang="en-US" sz="1600" b="0" baseline="0" dirty="0" smtClean="0"/>
                        <a:t>remain on the streets &amp; </a:t>
                      </a:r>
                      <a:r>
                        <a:rPr lang="en-US" sz="1800" b="0" i="0" baseline="0" dirty="0" smtClean="0"/>
                        <a:t>ALL BUT </a:t>
                      </a:r>
                      <a:r>
                        <a:rPr lang="en-US" sz="1800" b="0" i="0" baseline="0" dirty="0" smtClean="0"/>
                        <a:t>2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600" b="0" baseline="0" dirty="0" smtClean="0"/>
                        <a:t>have been housed or moved to VA </a:t>
                      </a:r>
                      <a:r>
                        <a:rPr lang="en-US" sz="1600" b="0" baseline="0" dirty="0" smtClean="0"/>
                        <a:t>programs: 1</a:t>
                      </a:r>
                      <a:r>
                        <a:rPr lang="en-US" sz="1600" b="0" baseline="30000" dirty="0" smtClean="0"/>
                        <a:t>st</a:t>
                      </a:r>
                      <a:r>
                        <a:rPr lang="en-US" sz="1600" b="0" baseline="0" dirty="0" smtClean="0"/>
                        <a:t> is #1 on </a:t>
                      </a:r>
                      <a:r>
                        <a:rPr lang="en-US" sz="1600" b="0" baseline="0" dirty="0" smtClean="0"/>
                        <a:t>MH wait </a:t>
                      </a:r>
                      <a:r>
                        <a:rPr lang="en-US" sz="1600" b="0" baseline="0" dirty="0" smtClean="0"/>
                        <a:t>list &amp; 2</a:t>
                      </a:r>
                      <a:r>
                        <a:rPr lang="en-US" sz="1600" b="0" baseline="30000" dirty="0" smtClean="0"/>
                        <a:t>nd</a:t>
                      </a:r>
                      <a:r>
                        <a:rPr lang="en-US" sz="1600" b="0" baseline="0" dirty="0" smtClean="0"/>
                        <a:t> has unit being repaired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</a:t>
                      </a:r>
                      <a:r>
                        <a:rPr lang="en-US" sz="1600" b="1" dirty="0" smtClean="0"/>
                        <a:t>25</a:t>
                      </a:r>
                      <a:r>
                        <a:rPr lang="en-US" sz="1600" dirty="0" smtClean="0"/>
                        <a:t> units affordable w/o Federal vouchers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GOAL</a:t>
                      </a:r>
                      <a:r>
                        <a:rPr lang="en-US" sz="1600" b="1" baseline="0" dirty="0" smtClean="0"/>
                        <a:t> EXCEEDED</a:t>
                      </a:r>
                      <a:r>
                        <a:rPr lang="en-US" sz="1600" b="1" dirty="0" smtClean="0"/>
                        <a:t>: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smtClean="0"/>
                        <a:t>37 </a:t>
                      </a:r>
                      <a:r>
                        <a:rPr lang="en-US" sz="1600" b="0" baseline="0" dirty="0" smtClean="0"/>
                        <a:t>v</a:t>
                      </a:r>
                      <a:r>
                        <a:rPr lang="en-US" sz="1600" baseline="0" dirty="0" smtClean="0"/>
                        <a:t>ets housed in 97 days </a:t>
                      </a:r>
                      <a:r>
                        <a:rPr lang="en-US" sz="1600" u="sng" baseline="0" dirty="0" smtClean="0"/>
                        <a:t>without </a:t>
                      </a:r>
                      <a:r>
                        <a:rPr lang="en-US" sz="1600" baseline="0" dirty="0" smtClean="0"/>
                        <a:t>HUD-</a:t>
                      </a:r>
                      <a:r>
                        <a:rPr lang="en-US" sz="1600" baseline="0" dirty="0" smtClean="0"/>
                        <a:t>VASH, CoC or Section 8 </a:t>
                      </a:r>
                      <a:r>
                        <a:rPr lang="en-US" sz="1600" baseline="0" dirty="0" smtClean="0"/>
                        <a:t>subsidies, </a:t>
                      </a:r>
                      <a:r>
                        <a:rPr lang="en-US" sz="1600" b="1" baseline="0" dirty="0" smtClean="0"/>
                        <a:t>ALL</a:t>
                      </a:r>
                      <a:r>
                        <a:rPr lang="en-US" sz="1600" baseline="0" dirty="0" smtClean="0"/>
                        <a:t> turnover in Yonkers YMCA now going to vets w/o Federal vouchers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Find jobs for </a:t>
                      </a:r>
                      <a:r>
                        <a:rPr lang="en-US" sz="1600" b="1" dirty="0" smtClean="0"/>
                        <a:t>45</a:t>
                      </a:r>
                      <a:r>
                        <a:rPr lang="en-US" sz="1600" dirty="0" smtClean="0"/>
                        <a:t> rehoused vets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GOAL</a:t>
                      </a:r>
                      <a:r>
                        <a:rPr lang="en-US" sz="1600" b="1" baseline="0" dirty="0" smtClean="0"/>
                        <a:t> EXCEEDED</a:t>
                      </a:r>
                      <a:r>
                        <a:rPr lang="en-US" sz="1600" b="1" dirty="0" smtClean="0"/>
                        <a:t>: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i="0" dirty="0" smtClean="0"/>
                        <a:t>63</a:t>
                      </a:r>
                      <a:r>
                        <a:rPr lang="en-US" sz="1600" dirty="0" smtClean="0"/>
                        <a:t> veterans employed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Provide support services for </a:t>
                      </a:r>
                      <a:r>
                        <a:rPr lang="en-US" sz="1600" b="1" dirty="0" smtClean="0"/>
                        <a:t>45</a:t>
                      </a:r>
                      <a:r>
                        <a:rPr lang="en-US" sz="1600" dirty="0" smtClean="0"/>
                        <a:t> newly housed veterans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GOAL</a:t>
                      </a:r>
                      <a:r>
                        <a:rPr lang="en-US" sz="1600" b="1" baseline="0" dirty="0" smtClean="0"/>
                        <a:t> EXCEEDED</a:t>
                      </a:r>
                      <a:r>
                        <a:rPr lang="en-US" sz="1600" b="1" dirty="0" smtClean="0"/>
                        <a:t>: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0" baseline="0" dirty="0" smtClean="0"/>
                        <a:t>new peer services developed that can serve </a:t>
                      </a:r>
                      <a:r>
                        <a:rPr lang="en-US" sz="1600" b="1" baseline="0" dirty="0" smtClean="0"/>
                        <a:t>200+ </a:t>
                      </a:r>
                      <a:r>
                        <a:rPr lang="en-US" sz="1600" b="0" baseline="0" dirty="0" smtClean="0"/>
                        <a:t>homeless or recently housed vets with </a:t>
                      </a:r>
                      <a:r>
                        <a:rPr lang="en-US" sz="1600" b="1" baseline="0" dirty="0" smtClean="0"/>
                        <a:t>56</a:t>
                      </a:r>
                      <a:r>
                        <a:rPr lang="en-US" sz="1600" b="0" baseline="0" dirty="0" smtClean="0"/>
                        <a:t> already enrolled; new </a:t>
                      </a:r>
                      <a:r>
                        <a:rPr lang="en-US" sz="1600" b="0" u="sng" baseline="0" dirty="0" smtClean="0"/>
                        <a:t>privately-funded</a:t>
                      </a:r>
                      <a:r>
                        <a:rPr lang="en-US" sz="1600" b="0" baseline="0" dirty="0" smtClean="0"/>
                        <a:t> mobile ongoing case management begun with capacity to serve</a:t>
                      </a:r>
                      <a:r>
                        <a:rPr lang="en-US" sz="1600" b="1" baseline="0" dirty="0" smtClean="0"/>
                        <a:t> 10 </a:t>
                      </a:r>
                      <a:r>
                        <a:rPr lang="en-US" sz="1600" b="0" baseline="0" dirty="0" smtClean="0"/>
                        <a:t>vets + </a:t>
                      </a:r>
                      <a:r>
                        <a:rPr lang="en-US" sz="1600" b="0" u="sng" baseline="0" dirty="0" smtClean="0"/>
                        <a:t>Medicaid-funded</a:t>
                      </a:r>
                      <a:r>
                        <a:rPr lang="en-US" sz="1600" b="0" u="none" baseline="0" dirty="0" smtClean="0"/>
                        <a:t> </a:t>
                      </a:r>
                      <a:r>
                        <a:rPr lang="en-US" sz="1600" b="0" baseline="0" dirty="0" smtClean="0"/>
                        <a:t>clinic-based case management for </a:t>
                      </a:r>
                      <a:r>
                        <a:rPr lang="en-US" sz="1600" b="1" baseline="0" dirty="0" smtClean="0"/>
                        <a:t>20 </a:t>
                      </a:r>
                      <a:r>
                        <a:rPr lang="en-US" sz="1600" b="0" baseline="0" dirty="0" smtClean="0"/>
                        <a:t>more veterans; 3 </a:t>
                      </a:r>
                      <a:r>
                        <a:rPr lang="en-US" sz="1600" baseline="0" dirty="0" smtClean="0"/>
                        <a:t>college-based veterans groups </a:t>
                      </a:r>
                      <a:r>
                        <a:rPr lang="en-US" sz="1600" b="0" baseline="0" dirty="0" smtClean="0"/>
                        <a:t>with over </a:t>
                      </a:r>
                      <a:r>
                        <a:rPr lang="en-US" sz="1600" b="1" baseline="0" dirty="0" smtClean="0"/>
                        <a:t>100</a:t>
                      </a:r>
                      <a:r>
                        <a:rPr lang="en-US" sz="1600" b="0" baseline="0" dirty="0" smtClean="0"/>
                        <a:t> active </a:t>
                      </a:r>
                      <a:r>
                        <a:rPr lang="en-US" sz="1600" baseline="0" dirty="0" smtClean="0"/>
                        <a:t>members offering volunteer support as needed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914400"/>
            <a:ext cx="8496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1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0779EC58-8E4B-0C45-B680-6B003B099B39}" type="slidenum">
              <a:rPr lang="en-US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1</a:t>
            </a:fld>
            <a:endParaRPr lang="en-US"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Top Accomplishments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382000" cy="4800600"/>
          </a:xfrm>
        </p:spPr>
        <p:txBody>
          <a:bodyPr/>
          <a:lstStyle/>
          <a:p>
            <a:pPr eaLnBrk="1" hangingPunct="1"/>
            <a:r>
              <a:rPr lang="en-US" sz="1800" u="sng" dirty="0" smtClean="0">
                <a:ea typeface="ＭＳ Ｐゴシック" pitchFamily="-109" charset="-128"/>
                <a:cs typeface="ＭＳ Ｐゴシック" pitchFamily="-109" charset="-128"/>
              </a:rPr>
              <a:t>Integrated</a:t>
            </a:r>
            <a:r>
              <a:rPr lang="en-US" sz="1800" dirty="0" smtClean="0">
                <a:ea typeface="ＭＳ Ｐゴシック" pitchFamily="-109" charset="-128"/>
                <a:cs typeface="ＭＳ Ｐゴシック" pitchFamily="-109" charset="-128"/>
              </a:rPr>
              <a:t> </a:t>
            </a: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c</a:t>
            </a:r>
            <a:r>
              <a:rPr lang="en-US" sz="1800" dirty="0" smtClean="0">
                <a:ea typeface="ＭＳ Ｐゴシック" pitchFamily="-109" charset="-128"/>
                <a:cs typeface="ＭＳ Ｐゴシック" pitchFamily="-109" charset="-128"/>
              </a:rPr>
              <a:t>ounty-funded services &amp; shelter, VA, SSVF</a:t>
            </a: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, CoC, </a:t>
            </a:r>
            <a:r>
              <a:rPr lang="en-US" sz="1800" dirty="0" err="1">
                <a:ea typeface="ＭＳ Ｐゴシック" pitchFamily="-109" charset="-128"/>
                <a:cs typeface="ＭＳ Ｐゴシック" pitchFamily="-109" charset="-128"/>
              </a:rPr>
              <a:t>USDoL</a:t>
            </a: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 </a:t>
            </a:r>
            <a:r>
              <a:rPr lang="en-US" sz="1800" dirty="0" smtClean="0">
                <a:ea typeface="ＭＳ Ｐゴシック" pitchFamily="-109" charset="-128"/>
                <a:cs typeface="ＭＳ Ｐゴシック" pitchFamily="-109" charset="-128"/>
              </a:rPr>
              <a:t>One-Stop, county/local veteran agencies &amp; new Patriot Housing/Patriot Employment networks</a:t>
            </a:r>
          </a:p>
          <a:p>
            <a:pPr eaLnBrk="1" hangingPunct="1"/>
            <a:r>
              <a:rPr lang="en-US" sz="1800" u="sng" dirty="0">
                <a:ea typeface="ＭＳ Ｐゴシック" pitchFamily="-109" charset="-128"/>
                <a:cs typeface="ＭＳ Ｐゴシック" pitchFamily="-109" charset="-128"/>
              </a:rPr>
              <a:t>Built community consensus that we will end homelessness for </a:t>
            </a:r>
            <a:r>
              <a:rPr lang="en-US" sz="1800" b="1" u="sng" dirty="0">
                <a:ea typeface="ＭＳ Ｐゴシック" pitchFamily="-109" charset="-128"/>
                <a:cs typeface="ＭＳ Ｐゴシック" pitchFamily="-109" charset="-128"/>
              </a:rPr>
              <a:t>ALL</a:t>
            </a:r>
            <a:r>
              <a:rPr lang="en-US" sz="1800" u="sng" dirty="0">
                <a:ea typeface="ＭＳ Ｐゴシック" pitchFamily="-109" charset="-128"/>
                <a:cs typeface="ＭＳ Ｐゴシック" pitchFamily="-109" charset="-128"/>
              </a:rPr>
              <a:t> veterans</a:t>
            </a: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, regardless of VA discharge </a:t>
            </a:r>
            <a:r>
              <a:rPr lang="en-US" sz="1800" dirty="0" smtClean="0">
                <a:ea typeface="ＭＳ Ｐゴシック" pitchFamily="-109" charset="-128"/>
                <a:cs typeface="ＭＳ Ｐゴシック" pitchFamily="-109" charset="-128"/>
              </a:rPr>
              <a:t>status</a:t>
            </a:r>
          </a:p>
          <a:p>
            <a:pPr eaLnBrk="1" hangingPunct="1"/>
            <a:r>
              <a:rPr lang="en-US" sz="1800" dirty="0" smtClean="0">
                <a:ea typeface="ＭＳ Ｐゴシック" pitchFamily="-109" charset="-128"/>
                <a:cs typeface="ＭＳ Ｐゴシック" pitchFamily="-109" charset="-128"/>
              </a:rPr>
              <a:t>Built sustainable framework to </a:t>
            </a:r>
            <a:r>
              <a:rPr lang="en-US" sz="1800" u="sng" dirty="0" smtClean="0">
                <a:ea typeface="ＭＳ Ｐゴシック" pitchFamily="-109" charset="-128"/>
                <a:cs typeface="ＭＳ Ｐゴシック" pitchFamily="-109" charset="-128"/>
              </a:rPr>
              <a:t>find and engage</a:t>
            </a:r>
            <a:r>
              <a:rPr lang="en-US" sz="1800" dirty="0" smtClean="0">
                <a:ea typeface="ＭＳ Ｐゴシック" pitchFamily="-109" charset="-128"/>
                <a:cs typeface="ＭＳ Ｐゴシック" pitchFamily="-109" charset="-128"/>
              </a:rPr>
              <a:t> homeless veterans with 24/7 hotlines, broad community outreach, &amp; coordinated outreach &amp; engagement through mobile outreach teams, drop-in centers </a:t>
            </a:r>
            <a:r>
              <a:rPr lang="en-US" sz="1800" u="sng" dirty="0" smtClean="0">
                <a:ea typeface="ＭＳ Ｐゴシック" pitchFamily="-109" charset="-128"/>
                <a:cs typeface="ＭＳ Ｐゴシック" pitchFamily="-109" charset="-128"/>
              </a:rPr>
              <a:t>&amp; emergency food programs</a:t>
            </a:r>
          </a:p>
          <a:p>
            <a:pPr eaLnBrk="1" hangingPunct="1"/>
            <a:r>
              <a:rPr lang="en-US" sz="1800" dirty="0" smtClean="0">
                <a:ea typeface="ＭＳ Ｐゴシック" pitchFamily="-109" charset="-128"/>
                <a:cs typeface="ＭＳ Ｐゴシック" pitchFamily="-109" charset="-128"/>
              </a:rPr>
              <a:t>Building sustainable framework to </a:t>
            </a:r>
            <a:r>
              <a:rPr lang="en-US" sz="1800" u="sng" dirty="0" smtClean="0">
                <a:ea typeface="ＭＳ Ｐゴシック" pitchFamily="-109" charset="-128"/>
                <a:cs typeface="ＭＳ Ｐゴシック" pitchFamily="-109" charset="-128"/>
              </a:rPr>
              <a:t>house</a:t>
            </a:r>
            <a:r>
              <a:rPr lang="en-US" sz="1800" dirty="0" smtClean="0">
                <a:ea typeface="ＭＳ Ｐゴシック" pitchFamily="-109" charset="-128"/>
                <a:cs typeface="ＭＳ Ｐゴシック" pitchFamily="-109" charset="-128"/>
              </a:rPr>
              <a:t> homeless veterans with countywide use of HMIS and VI-SPDAT to prioritize access to all CoC- and county-funded PSH and an ongoing VI-SPDAT Housing Team to plan &amp; manage highest-risk cases</a:t>
            </a:r>
          </a:p>
          <a:p>
            <a:pPr eaLnBrk="1" hangingPunct="1"/>
            <a:r>
              <a:rPr lang="en-US" sz="1800" u="sng" dirty="0" smtClean="0">
                <a:ea typeface="ＭＳ Ｐゴシック" pitchFamily="-109" charset="-128"/>
                <a:cs typeface="ＭＳ Ｐゴシック" pitchFamily="-109" charset="-128"/>
              </a:rPr>
              <a:t>Branded and publicized</a:t>
            </a:r>
            <a:r>
              <a:rPr lang="en-US" sz="1800" dirty="0" smtClean="0">
                <a:ea typeface="ＭＳ Ｐゴシック" pitchFamily="-109" charset="-128"/>
                <a:cs typeface="ＭＳ Ｐゴシック" pitchFamily="-109" charset="-128"/>
              </a:rPr>
              <a:t> Patriot Housing using press events &amp; social media so property owners, businesses, donors &amp; volunteers now offer us resources</a:t>
            </a:r>
          </a:p>
          <a:p>
            <a:pPr eaLnBrk="1" hangingPunct="1"/>
            <a:r>
              <a:rPr lang="en-US" sz="1800" u="sng" dirty="0" smtClean="0">
                <a:ea typeface="ＭＳ Ｐゴシック" pitchFamily="-109" charset="-128"/>
                <a:cs typeface="ＭＳ Ｐゴシック" pitchFamily="-109" charset="-128"/>
              </a:rPr>
              <a:t>Built shared commitment</a:t>
            </a:r>
            <a:r>
              <a:rPr lang="en-US" sz="1800" dirty="0" smtClean="0">
                <a:ea typeface="ＭＳ Ｐゴシック" pitchFamily="-109" charset="-128"/>
                <a:cs typeface="ＭＳ Ｐゴシック" pitchFamily="-109" charset="-128"/>
              </a:rPr>
              <a:t> to: Do things we’ve never done, Work together in ways we never have, &amp; Make change happen faster than we dreamed possible</a:t>
            </a:r>
            <a:endParaRPr lang="en-US" sz="18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1371600"/>
            <a:ext cx="8496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9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3FEF4BFE-AD79-2B42-88C3-48AFA9101E4C}" type="slidenum">
              <a:rPr lang="en-US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2</a:t>
            </a:fld>
            <a:endParaRPr lang="en-US"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288"/>
            <a:ext cx="76200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The New Normal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1066800"/>
            <a:ext cx="8496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6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70977B8E-BF23-5F41-849B-EC3FC8B19360}" type="slidenum">
              <a:rPr lang="en-US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3</a:t>
            </a:fld>
            <a:endParaRPr lang="en-US"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13711"/>
              </p:ext>
            </p:extLst>
          </p:nvPr>
        </p:nvGraphicFramePr>
        <p:xfrm>
          <a:off x="228600" y="990600"/>
          <a:ext cx="8001000" cy="551687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408068"/>
                <a:gridCol w="2925932"/>
                <a:gridCol w="2667000"/>
              </a:tblGrid>
              <a:tr h="779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Status Quo before the 1</a:t>
                      </a:r>
                      <a:r>
                        <a:rPr kumimoji="0" lang="en-US" sz="16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st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100 days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New Policies, Practices, Standards, or behaviors that have endured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Likelihood that this will “stick” over the long term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rgbClr val="FF0000"/>
                    </a:solidFill>
                  </a:tcPr>
                </a:tc>
              </a:tr>
              <a:tr h="48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84" charset="0"/>
                          <a:ea typeface="Arial" pitchFamily="-84" charset="0"/>
                          <a:cs typeface="Arial" pitchFamily="-84" charset="0"/>
                        </a:rPr>
                        <a:t>No one believed ending homelessness was possible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84" charset="0"/>
                          <a:ea typeface="Arial" pitchFamily="-84" charset="0"/>
                          <a:cs typeface="Arial" pitchFamily="-84" charset="0"/>
                        </a:rPr>
                        <a:t>We’ve envisioned success and seen cities 1-3 vets away from our goal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84" charset="0"/>
                          <a:ea typeface="Arial" pitchFamily="-84" charset="0"/>
                          <a:cs typeface="Arial" pitchFamily="-84" charset="0"/>
                        </a:rPr>
                        <a:t>HIGH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84" charset="0"/>
                          <a:ea typeface="Arial" pitchFamily="-84" charset="0"/>
                          <a:cs typeface="Arial" pitchFamily="-84" charset="0"/>
                        </a:rPr>
                        <a:t>: We’ve tasted victory and like the flavor!</a:t>
                      </a:r>
                    </a:p>
                  </a:txBody>
                  <a:tcPr horzOverflow="overflow">
                    <a:solidFill>
                      <a:srgbClr val="E8CBCB"/>
                    </a:solidFill>
                  </a:tcPr>
                </a:tc>
              </a:tr>
              <a:tr h="87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84" charset="0"/>
                          <a:ea typeface="Arial" pitchFamily="-84" charset="0"/>
                          <a:cs typeface="Arial" pitchFamily="-84" charset="0"/>
                        </a:rPr>
                        <a:t>CoC, county shelters/services, 2 VAs &amp; HUD-VASH, Federal/NYS/local employment services all worked in silos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84" charset="0"/>
                          <a:ea typeface="Arial" pitchFamily="-84" charset="0"/>
                          <a:cs typeface="Arial" pitchFamily="-84" charset="0"/>
                        </a:rPr>
                        <a:t>New team created, reinforced by new cross-system collaborations, new personal relationships, greater knowledge of local resources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84" charset="0"/>
                          <a:ea typeface="Arial" pitchFamily="-84" charset="0"/>
                          <a:cs typeface="Arial" pitchFamily="-84" charset="0"/>
                        </a:rPr>
                        <a:t>HIGH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84" charset="0"/>
                          <a:ea typeface="Arial" pitchFamily="-84" charset="0"/>
                          <a:cs typeface="Arial" pitchFamily="-84" charset="0"/>
                        </a:rPr>
                        <a:t>: Patriot Housing team members bonded with shared vision, passion, &amp; victories; will continue meeting biweekly</a:t>
                      </a: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679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Agencies usually looked to 1 source for housing subsidies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We’ve braided HUD-VASH, CoC, local rent subsidies, NYS Medicaid redesign housing, adult homes, public housing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HIGH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: Everyone now sees the feasibility &amp; value of “braiding” resources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rgbClr val="E8CBCB"/>
                    </a:solidFill>
                  </a:tcPr>
                </a:tc>
              </a:tr>
              <a:tr h="679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 systematic county process to ID homeless vets or street homeless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Flyers widely distributed with 24/7 hotlines for homeless vets &amp; street homeless; mobile teams f/u on calls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HIGH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: Workgroup formed to create protocols to coordinate all mobile &amp; center-based outreach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48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648 CoC-funded PSH beds gave preference to CH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776 CoC-funded PSH beds now give preference to CH =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beds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HIGH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: Ratified by CoC vote, CoC PSH Workgroup will monitor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rgbClr val="E8CBCB"/>
                    </a:solidFill>
                  </a:tcPr>
                </a:tc>
              </a:tr>
              <a:tr h="679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Our 1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100 Days focused on housing, our 2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100 Days added focus on jobs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USDoL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One-Stop trains partners to enroll vets in state/county job banks, One-Stop hired 2 new Veterans Reps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HIGH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: One-Stop CEO now on our team, CoC Self-Sufficiency Comm. will maintain/extend linkages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community consensus on urgency of rehousing vets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84" charset="0"/>
                          <a:ea typeface="Arial" pitchFamily="-84" charset="0"/>
                          <a:cs typeface="Arial" pitchFamily="-84" charset="0"/>
                        </a:rPr>
                        <a:t>Patriot Housing unleashed a torrent of energy and excitement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HIGH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: PH focuses this energy on ending veteran homelessness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84" charset="0"/>
                        <a:ea typeface="Arial" pitchFamily="-84" charset="0"/>
                        <a:cs typeface="Arial" pitchFamily="-84" charset="0"/>
                      </a:endParaRPr>
                    </a:p>
                  </a:txBody>
                  <a:tcPr horzOverflow="overflow">
                    <a:solidFill>
                      <a:srgbClr val="E8CB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Looking Ahead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924800" cy="4800600"/>
          </a:xfrm>
        </p:spPr>
        <p:txBody>
          <a:bodyPr/>
          <a:lstStyle/>
          <a:p>
            <a:pPr eaLnBrk="1" hangingPunct="1"/>
            <a:r>
              <a:rPr lang="en-US" sz="1800" dirty="0" smtClean="0">
                <a:ea typeface="ＭＳ Ｐゴシック" pitchFamily="-109" charset="-128"/>
                <a:cs typeface="ＭＳ Ｐゴシック" pitchFamily="-109" charset="-128"/>
              </a:rPr>
              <a:t>3</a:t>
            </a:r>
            <a:r>
              <a:rPr lang="en-US" sz="1800" baseline="30000" dirty="0" smtClean="0">
                <a:ea typeface="ＭＳ Ｐゴシック" pitchFamily="-109" charset="-128"/>
                <a:cs typeface="ＭＳ Ｐゴシック" pitchFamily="-109" charset="-128"/>
              </a:rPr>
              <a:t>rd</a:t>
            </a:r>
            <a:r>
              <a:rPr lang="en-US" sz="1800" dirty="0" smtClean="0">
                <a:ea typeface="ＭＳ Ｐゴシック" pitchFamily="-109" charset="-128"/>
                <a:cs typeface="ＭＳ Ｐゴシック" pitchFamily="-109" charset="-128"/>
              </a:rPr>
              <a:t> 100 Day Challenge planned this year focused on </a:t>
            </a:r>
            <a:r>
              <a:rPr lang="en-US" sz="1800" u="sng" dirty="0" smtClean="0">
                <a:ea typeface="ＭＳ Ｐゴシック" pitchFamily="-109" charset="-128"/>
                <a:cs typeface="ＭＳ Ｐゴシック" pitchFamily="-109" charset="-128"/>
              </a:rPr>
              <a:t>housing remaining vets on streets &amp; in shelters</a:t>
            </a:r>
            <a:r>
              <a:rPr lang="en-US" sz="1800" dirty="0" smtClean="0">
                <a:ea typeface="ＭＳ Ｐゴシック" pitchFamily="-109" charset="-128"/>
                <a:cs typeface="ＭＳ Ｐゴシック" pitchFamily="-109" charset="-128"/>
              </a:rPr>
              <a:t>, vets graduating from VA Grant/Per Diem, and new homeless vets </a:t>
            </a: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including </a:t>
            </a:r>
            <a:r>
              <a:rPr lang="en-US" sz="1800" dirty="0" smtClean="0">
                <a:ea typeface="ＭＳ Ｐゴシック" pitchFamily="-109" charset="-128"/>
                <a:cs typeface="ＭＳ Ｐゴシック" pitchFamily="-109" charset="-128"/>
              </a:rPr>
              <a:t>the “hidden homeless”: </a:t>
            </a: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couch-surfing </a:t>
            </a:r>
            <a:r>
              <a:rPr lang="en-US" sz="1800" dirty="0" smtClean="0">
                <a:ea typeface="ＭＳ Ｐゴシック" pitchFamily="-109" charset="-128"/>
                <a:cs typeface="ＭＳ Ｐゴシック" pitchFamily="-109" charset="-128"/>
              </a:rPr>
              <a:t>vets with kids</a:t>
            </a:r>
            <a:endParaRPr lang="en-US" sz="18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sz="1800" dirty="0" smtClean="0">
                <a:ea typeface="ＭＳ Ｐゴシック" pitchFamily="-109" charset="-128"/>
                <a:cs typeface="ＭＳ Ｐゴシック" pitchFamily="-109" charset="-128"/>
              </a:rPr>
              <a:t>New county-funded Homeless Services Unit now taking on 100 highest-need chronically homeless adults and families + linking with Adult Protective Services</a:t>
            </a:r>
          </a:p>
          <a:p>
            <a:pPr eaLnBrk="1" hangingPunct="1"/>
            <a:r>
              <a:rPr lang="en-US" sz="1800" dirty="0" smtClean="0">
                <a:ea typeface="ＭＳ Ｐゴシック" pitchFamily="-109" charset="-128"/>
                <a:cs typeface="ＭＳ Ｐゴシック" pitchFamily="-109" charset="-128"/>
              </a:rPr>
              <a:t>DSS planning to replicate Patriot Housing model with other high-need CH</a:t>
            </a:r>
            <a:endParaRPr lang="en-US" sz="1800" dirty="0" smtClean="0"/>
          </a:p>
          <a:p>
            <a:pPr marL="114300" indent="0">
              <a:buNone/>
            </a:pPr>
            <a:r>
              <a:rPr lang="en-US" sz="1800" b="1" dirty="0" smtClean="0"/>
              <a:t>OUR GOALS FOR 2014</a:t>
            </a:r>
            <a:endParaRPr lang="en-US" sz="1800" dirty="0"/>
          </a:p>
          <a:p>
            <a:pPr lvl="0"/>
            <a:r>
              <a:rPr lang="en-US" sz="1800" b="1" dirty="0"/>
              <a:t>NO</a:t>
            </a:r>
            <a:r>
              <a:rPr lang="en-US" sz="1800" dirty="0"/>
              <a:t> veterans living on the streets</a:t>
            </a:r>
          </a:p>
          <a:p>
            <a:pPr lvl="0"/>
            <a:r>
              <a:rPr lang="en-US" sz="1800" b="1" dirty="0"/>
              <a:t>NO</a:t>
            </a:r>
            <a:r>
              <a:rPr lang="en-US" sz="1800" dirty="0"/>
              <a:t> veterans living in cars</a:t>
            </a:r>
          </a:p>
          <a:p>
            <a:pPr lvl="0"/>
            <a:r>
              <a:rPr lang="en-US" sz="1800" b="1" dirty="0"/>
              <a:t>NO</a:t>
            </a:r>
            <a:r>
              <a:rPr lang="en-US" sz="1800" dirty="0"/>
              <a:t> veterans living in places not meant for housing</a:t>
            </a:r>
          </a:p>
          <a:p>
            <a:pPr lvl="0"/>
            <a:r>
              <a:rPr lang="en-US" sz="1800" b="1" dirty="0"/>
              <a:t>NO</a:t>
            </a:r>
            <a:r>
              <a:rPr lang="en-US" sz="1800" dirty="0"/>
              <a:t> veterans living in overnight-only shelters</a:t>
            </a:r>
          </a:p>
          <a:p>
            <a:pPr lvl="0"/>
            <a:r>
              <a:rPr lang="en-US" sz="1800" b="1" dirty="0"/>
              <a:t>NO</a:t>
            </a:r>
            <a:r>
              <a:rPr lang="en-US" sz="1800" dirty="0"/>
              <a:t> veterans living in general-population </a:t>
            </a:r>
            <a:r>
              <a:rPr lang="en-US" sz="1800" dirty="0" smtClean="0"/>
              <a:t>shelters</a:t>
            </a:r>
          </a:p>
          <a:p>
            <a:pPr lvl="0"/>
            <a:r>
              <a:rPr lang="en-US" sz="1800" dirty="0" smtClean="0"/>
              <a:t>Sustain steady flow of exits to housing for VA Grant/Per Diem programs</a:t>
            </a:r>
          </a:p>
          <a:p>
            <a:pPr lvl="0"/>
            <a:r>
              <a:rPr lang="en-US" sz="1800" dirty="0" smtClean="0"/>
              <a:t>Create sustainable </a:t>
            </a:r>
            <a:r>
              <a:rPr lang="en-US" sz="1800" u="sng" dirty="0" smtClean="0"/>
              <a:t>county-wide</a:t>
            </a:r>
            <a:r>
              <a:rPr lang="en-US" sz="1800" dirty="0" smtClean="0"/>
              <a:t> process to find &amp; engage homeless vets</a:t>
            </a:r>
          </a:p>
          <a:p>
            <a:pPr lvl="0"/>
            <a:r>
              <a:rPr lang="en-US" sz="1800" dirty="0" smtClean="0">
                <a:ea typeface="ＭＳ Ｐゴシック" pitchFamily="-109" charset="-128"/>
                <a:cs typeface="ＭＳ Ｐゴシック" pitchFamily="-109" charset="-128"/>
              </a:rPr>
              <a:t>Rehouse all newly identified vets </a:t>
            </a:r>
            <a:r>
              <a:rPr lang="en-US" sz="1800" u="sng" dirty="0" smtClean="0">
                <a:ea typeface="ＭＳ Ｐゴシック" pitchFamily="-109" charset="-128"/>
                <a:cs typeface="ＭＳ Ｐゴシック" pitchFamily="-109" charset="-128"/>
              </a:rPr>
              <a:t>within </a:t>
            </a:r>
            <a:r>
              <a:rPr lang="en-US" sz="1800" b="1" u="sng" dirty="0" smtClean="0">
                <a:ea typeface="ＭＳ Ｐゴシック" pitchFamily="-109" charset="-128"/>
                <a:cs typeface="ＭＳ Ｐゴシック" pitchFamily="-109" charset="-128"/>
              </a:rPr>
              <a:t>90</a:t>
            </a:r>
            <a:r>
              <a:rPr lang="en-US" sz="1800" u="sng" dirty="0" smtClean="0">
                <a:ea typeface="ＭＳ Ｐゴシック" pitchFamily="-109" charset="-128"/>
                <a:cs typeface="ＭＳ Ｐゴシック" pitchFamily="-109" charset="-128"/>
              </a:rPr>
              <a:t> days</a:t>
            </a:r>
            <a:r>
              <a:rPr lang="en-US" sz="1800" dirty="0" smtClean="0">
                <a:ea typeface="ＭＳ Ｐゴシック" pitchFamily="-109" charset="-128"/>
                <a:cs typeface="ＭＳ Ｐゴシック" pitchFamily="-109" charset="-128"/>
              </a:rPr>
              <a:t> of VI-SPDAT completion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1371600"/>
            <a:ext cx="8496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3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4EB7D245-E0AE-454D-936E-A3DABC3EBC0C}" type="slidenum">
              <a:rPr lang="en-US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4</a:t>
            </a:fld>
            <a:endParaRPr lang="en-US"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Support Needed 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6962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HUD </a:t>
            </a:r>
            <a:r>
              <a:rPr lang="en-US" dirty="0"/>
              <a:t>waiver needed to enable us to use CoC sponsor-based rental assistance to fill gaps in rent that should have been paid by newly housed chronically homeless adults, particularly during first 1-2 years in housing and during periods of substance abuse relapse or psychiatric </a:t>
            </a:r>
            <a:r>
              <a:rPr lang="en-US" dirty="0" err="1"/>
              <a:t>decompensation</a:t>
            </a:r>
            <a:r>
              <a:rPr lang="en-US" dirty="0"/>
              <a:t>, which could otherwise lead to eviction</a:t>
            </a:r>
            <a:r>
              <a:rPr lang="en-US" dirty="0" smtClean="0"/>
              <a:t>. [We hope to submit this waiver by 4/30.]</a:t>
            </a:r>
          </a:p>
          <a:p>
            <a:pPr eaLnBrk="1" hangingPunct="1"/>
            <a:r>
              <a:rPr lang="en-US" dirty="0"/>
              <a:t>POSSIBLE HUD waiver needed to allow us to serve unstably housed chronically homeless adults who have not had a lease or ownership interest in a housing unit in the last 60 or more days, have had 2 or more moves in the last 60 days, and who are likely to continue to be unstably housed because of disability or multiple barriers to employment</a:t>
            </a:r>
            <a:r>
              <a:rPr lang="en-US" dirty="0" smtClean="0"/>
              <a:t>. [This need MAY be addressed by expected HUD change in homeless definition.]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1371600"/>
            <a:ext cx="8496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1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9B82210B-765C-ED4B-BB36-4A2470EB55EB}" type="slidenum">
              <a:rPr lang="en-US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5</a:t>
            </a:fld>
            <a:endParaRPr lang="en-US"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3">
      <a:dk1>
        <a:srgbClr val="000000"/>
      </a:dk1>
      <a:lt1>
        <a:srgbClr val="FFFFFF"/>
      </a:lt1>
      <a:dk2>
        <a:srgbClr val="808080"/>
      </a:dk2>
      <a:lt2>
        <a:srgbClr val="808080"/>
      </a:lt2>
      <a:accent1>
        <a:srgbClr val="C00000"/>
      </a:accent1>
      <a:accent2>
        <a:srgbClr val="7F7F7F"/>
      </a:accent2>
      <a:accent3>
        <a:srgbClr val="FFFFFF"/>
      </a:accent3>
      <a:accent4>
        <a:srgbClr val="B2B2B2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3141</TotalTime>
  <Words>1312</Words>
  <Application>Microsoft Macintosh PowerPoint</Application>
  <PresentationFormat>On-screen Show (4:3)</PresentationFormat>
  <Paragraphs>102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 Rapid Results  Veterans Boot Camp 3   - Westchester County, NY – 100 Day Review  (2nd 100 day cycle)  </vt:lpstr>
      <vt:lpstr>Our Current 100 Day Goal</vt:lpstr>
      <vt:lpstr>Top Accomplishments</vt:lpstr>
      <vt:lpstr>The New Normal</vt:lpstr>
      <vt:lpstr>Looking Ahead</vt:lpstr>
      <vt:lpstr>Support Needed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Rapid Results  Acceleration Boot Camp   {Your City Here} 30 Day Review</dc:title>
  <dc:creator>Kristin</dc:creator>
  <cp:lastModifiedBy>Karl  Bertrand </cp:lastModifiedBy>
  <cp:revision>123</cp:revision>
  <cp:lastPrinted>2014-04-01T17:18:53Z</cp:lastPrinted>
  <dcterms:created xsi:type="dcterms:W3CDTF">2014-03-20T21:44:25Z</dcterms:created>
  <dcterms:modified xsi:type="dcterms:W3CDTF">2014-04-01T17:19:14Z</dcterms:modified>
</cp:coreProperties>
</file>