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57" r:id="rId3"/>
    <p:sldId id="297" r:id="rId4"/>
    <p:sldId id="301" r:id="rId5"/>
    <p:sldId id="284" r:id="rId6"/>
    <p:sldId id="302" r:id="rId7"/>
    <p:sldId id="286" r:id="rId8"/>
    <p:sldId id="287" r:id="rId9"/>
    <p:sldId id="289" r:id="rId10"/>
    <p:sldId id="310" r:id="rId11"/>
    <p:sldId id="311" r:id="rId12"/>
    <p:sldId id="285" r:id="rId13"/>
    <p:sldId id="298" r:id="rId14"/>
    <p:sldId id="299" r:id="rId15"/>
    <p:sldId id="295" r:id="rId16"/>
    <p:sldId id="296" r:id="rId17"/>
    <p:sldId id="307" r:id="rId18"/>
    <p:sldId id="304" r:id="rId19"/>
    <p:sldId id="308" r:id="rId20"/>
    <p:sldId id="305" r:id="rId21"/>
    <p:sldId id="303" r:id="rId22"/>
    <p:sldId id="306" r:id="rId23"/>
    <p:sldId id="262" r:id="rId24"/>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600"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D749D8B8-2818-4D61-8DEB-28FE0FC0B148}" type="datetimeFigureOut">
              <a:rPr lang="en-US" smtClean="0"/>
              <a:pPr/>
              <a:t>7/13/2010</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ACD887A3-9CF6-4389-82A8-E47E9D803BE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6347" y="0"/>
            <a:ext cx="4028440" cy="350520"/>
          </a:xfrm>
          <a:prstGeom prst="rect">
            <a:avLst/>
          </a:prstGeom>
        </p:spPr>
        <p:txBody>
          <a:bodyPr vert="horz" lIns="93177" tIns="46589" rIns="93177" bIns="46589" rtlCol="0"/>
          <a:lstStyle>
            <a:lvl1pPr algn="r">
              <a:defRPr sz="1200"/>
            </a:lvl1pPr>
          </a:lstStyle>
          <a:p>
            <a:fld id="{62AEF94F-47A7-4726-9C57-CF5C673A94BD}" type="datetimeFigureOut">
              <a:rPr lang="en-US" smtClean="0"/>
              <a:pPr/>
              <a:t>7/13/2010</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258"/>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6347" y="6658258"/>
            <a:ext cx="4028440" cy="350520"/>
          </a:xfrm>
          <a:prstGeom prst="rect">
            <a:avLst/>
          </a:prstGeom>
        </p:spPr>
        <p:txBody>
          <a:bodyPr vert="horz" lIns="93177" tIns="46589" rIns="93177" bIns="46589" rtlCol="0" anchor="b"/>
          <a:lstStyle>
            <a:lvl1pPr algn="r">
              <a:defRPr sz="1200"/>
            </a:lvl1pPr>
          </a:lstStyle>
          <a:p>
            <a:fld id="{E6B28F80-3106-45F3-AEBB-981F9948540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B28F80-3106-45F3-AEBB-981F9948540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 FOR FEEDBACK ON HOW THE NEW FORMS</a:t>
            </a:r>
            <a:r>
              <a:rPr lang="en-US" baseline="0" dirty="0" smtClean="0"/>
              <a:t> ARE WORKING, DO THEY TRANSFER WELL TO HMIS, SUGGESTIONS FOR ENTIRE PROCESS?</a:t>
            </a:r>
            <a:endParaRPr lang="en-US" dirty="0"/>
          </a:p>
        </p:txBody>
      </p:sp>
      <p:sp>
        <p:nvSpPr>
          <p:cNvPr id="4" name="Slide Number Placeholder 3"/>
          <p:cNvSpPr>
            <a:spLocks noGrp="1"/>
          </p:cNvSpPr>
          <p:nvPr>
            <p:ph type="sldNum" sz="quarter" idx="10"/>
          </p:nvPr>
        </p:nvSpPr>
        <p:spPr/>
        <p:txBody>
          <a:bodyPr/>
          <a:lstStyle/>
          <a:p>
            <a:fld id="{E6B28F80-3106-45F3-AEBB-981F9948540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B28F80-3106-45F3-AEBB-981F99485409}" type="slidenum">
              <a:rPr lang="en-US" smtClean="0"/>
              <a:pPr/>
              <a:t>18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 to AHAR – will be incredibly difficult to do accurately</a:t>
            </a:r>
            <a:r>
              <a:rPr lang="en-US" baseline="0" dirty="0" smtClean="0"/>
              <a:t> w/o up to date data. Sample policy/procedure. </a:t>
            </a:r>
            <a:r>
              <a:rPr lang="en-US" baseline="0" dirty="0" err="1" smtClean="0"/>
              <a:t>Superuser</a:t>
            </a:r>
            <a:r>
              <a:rPr lang="en-US" baseline="0" dirty="0" smtClean="0"/>
              <a:t> concept</a:t>
            </a:r>
            <a:endParaRPr lang="en-US" dirty="0"/>
          </a:p>
        </p:txBody>
      </p:sp>
      <p:sp>
        <p:nvSpPr>
          <p:cNvPr id="4" name="Slide Number Placeholder 3"/>
          <p:cNvSpPr>
            <a:spLocks noGrp="1"/>
          </p:cNvSpPr>
          <p:nvPr>
            <p:ph type="sldNum" sz="quarter" idx="10"/>
          </p:nvPr>
        </p:nvSpPr>
        <p:spPr/>
        <p:txBody>
          <a:bodyPr/>
          <a:lstStyle/>
          <a:p>
            <a:fld id="{E6B28F80-3106-45F3-AEBB-981F99485409}"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3F3F3D9-C383-4C2A-AD8A-16E1182622C5}" type="datetimeFigureOut">
              <a:rPr lang="en-US" smtClean="0"/>
              <a:pPr/>
              <a:t>7/13/2010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903C286-2C9C-4035-8194-3DCD64E1CE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03C286-2C9C-4035-8194-3DCD64E1CE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03C286-2C9C-4035-8194-3DCD64E1CE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03C286-2C9C-4035-8194-3DCD64E1CE3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03C286-2C9C-4035-8194-3DCD64E1CE3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903C286-2C9C-4035-8194-3DCD64E1CE3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903C286-2C9C-4035-8194-3DCD64E1CE3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903C286-2C9C-4035-8194-3DCD64E1CE3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3F3F3D9-C383-4C2A-AD8A-16E1182622C5}" type="datetimeFigureOut">
              <a:rPr lang="en-US" smtClean="0"/>
              <a:pPr/>
              <a:t>7/13/2010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903C286-2C9C-4035-8194-3DCD64E1CE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3F3F3D9-C383-4C2A-AD8A-16E1182622C5}" type="datetimeFigureOut">
              <a:rPr lang="en-US" smtClean="0"/>
              <a:pPr/>
              <a:t>7/13/2010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903C286-2C9C-4035-8194-3DCD64E1CE3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3F3F3D9-C383-4C2A-AD8A-16E1182622C5}" type="datetimeFigureOut">
              <a:rPr lang="en-US" smtClean="0"/>
              <a:pPr/>
              <a:t>7/13/2010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903C286-2C9C-4035-8194-3DCD64E1CE3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3F3F3D9-C383-4C2A-AD8A-16E1182622C5}" type="datetimeFigureOut">
              <a:rPr lang="en-US" smtClean="0"/>
              <a:pPr/>
              <a:t>7/13/2010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903C286-2C9C-4035-8194-3DCD64E1CE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hudhre.info/documents/FinalHMISDataStandards_March2010.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apr5@westchestergov.com" TargetMode="External"/><Relationship Id="rId2" Type="http://schemas.openxmlformats.org/officeDocument/2006/relationships/hyperlink" Target="http://programdesign.com/wiki/Main_Pag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828800"/>
            <a:ext cx="7772400" cy="1470025"/>
          </a:xfrm>
        </p:spPr>
        <p:txBody>
          <a:bodyPr>
            <a:normAutofit fontScale="90000"/>
          </a:bodyPr>
          <a:lstStyle/>
          <a:p>
            <a:r>
              <a:rPr lang="en-US" dirty="0" smtClean="0"/>
              <a:t>Westchester County Continuum of Care Partnership for the Homeless</a:t>
            </a:r>
            <a:endParaRPr lang="en-US" dirty="0"/>
          </a:p>
        </p:txBody>
      </p:sp>
      <p:sp>
        <p:nvSpPr>
          <p:cNvPr id="5" name="Subtitle 4"/>
          <p:cNvSpPr>
            <a:spLocks noGrp="1"/>
          </p:cNvSpPr>
          <p:nvPr>
            <p:ph type="subTitle" idx="1"/>
          </p:nvPr>
        </p:nvSpPr>
        <p:spPr>
          <a:xfrm>
            <a:off x="1371600" y="3810000"/>
            <a:ext cx="6400800" cy="1752600"/>
          </a:xfrm>
        </p:spPr>
        <p:txBody>
          <a:bodyPr/>
          <a:lstStyle/>
          <a:p>
            <a:r>
              <a:rPr lang="en-US" dirty="0" smtClean="0"/>
              <a:t>Recertification Process Meeting</a:t>
            </a:r>
          </a:p>
          <a:p>
            <a:r>
              <a:rPr lang="en-US" dirty="0" smtClean="0"/>
              <a:t>July 13, 2010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b="1" dirty="0" smtClean="0"/>
          </a:p>
          <a:p>
            <a:r>
              <a:rPr lang="en-US" b="1" dirty="0" smtClean="0"/>
              <a:t>Substance Abuse</a:t>
            </a:r>
            <a:r>
              <a:rPr lang="en-US" dirty="0" smtClean="0"/>
              <a:t>; collect at entry, exit and annually for all clients. The “dually diagnosed” response category has been changed to “Both alcohol and drug abuse.” A response option of “No” was added to the “Substance abuse problem” question. A question related to treatment has been added. Response categories for “Don’t Know” and “Refused” were also added. </a:t>
            </a:r>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If you check “yes” to ANY of these disabling conditions (Mental Health, Substance Abuse, Developmental Disabilities, Chronic Health Condition) </a:t>
            </a:r>
            <a:r>
              <a:rPr lang="en-US" sz="2400" u="sng" dirty="0" smtClean="0"/>
              <a:t>there must be corresponding documentation in the chart</a:t>
            </a:r>
            <a:r>
              <a:rPr lang="en-US" sz="2400" dirty="0" smtClean="0"/>
              <a:t>. Documentation can be from a licensed professional or SSA or a receipt from an SSDI or VA check. This must also be done </a:t>
            </a:r>
            <a:r>
              <a:rPr lang="en-US" sz="2400" u="sng" dirty="0" smtClean="0"/>
              <a:t>annually</a:t>
            </a:r>
            <a:r>
              <a:rPr lang="en-US" sz="2400" dirty="0" smtClean="0"/>
              <a:t>.</a:t>
            </a:r>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u="sng" dirty="0" smtClean="0"/>
              <a:t>Optional</a:t>
            </a:r>
            <a:r>
              <a:rPr lang="en-US" dirty="0" smtClean="0"/>
              <a:t> data elements (p 93-105)</a:t>
            </a:r>
          </a:p>
          <a:p>
            <a:pPr lvl="1"/>
            <a:r>
              <a:rPr lang="en-US" sz="2600" dirty="0" smtClean="0"/>
              <a:t> </a:t>
            </a:r>
            <a:r>
              <a:rPr lang="en-US" sz="2600" b="1" dirty="0" smtClean="0"/>
              <a:t>Employment</a:t>
            </a:r>
            <a:r>
              <a:rPr lang="en-US" sz="2600" dirty="0" smtClean="0"/>
              <a:t>, </a:t>
            </a:r>
            <a:r>
              <a:rPr lang="en-US" sz="2600" b="1" dirty="0" smtClean="0"/>
              <a:t>Adult Education; </a:t>
            </a:r>
            <a:r>
              <a:rPr lang="en-US" sz="2600" dirty="0" smtClean="0"/>
              <a:t>Under the revised notice, this information may be collected from all persons served or just all adults and unaccompanied youth. Response categories for “Don’t Know” and “Refused” were added. Includes the recommendation that this information be collected at program entry, program exit and on an annual basis. </a:t>
            </a:r>
          </a:p>
          <a:p>
            <a:pPr lvl="1"/>
            <a:r>
              <a:rPr lang="en-US" sz="2600" b="1" dirty="0" smtClean="0"/>
              <a:t>General Health Status</a:t>
            </a:r>
            <a:r>
              <a:rPr lang="en-US" sz="2600" dirty="0" smtClean="0"/>
              <a:t>; Under the revised notice, this information may be collected from all persons served or just all adults and unaccompanied youth. Response category for “Refused” was added. Includes the recommendation that this information be collected at program entry, program exit and on an annual basis. </a:t>
            </a:r>
          </a:p>
          <a:p>
            <a:pPr lvl="1"/>
            <a:r>
              <a:rPr lang="en-US" sz="2600" b="1" dirty="0" smtClean="0"/>
              <a:t>Pregnancy Status</a:t>
            </a:r>
            <a:r>
              <a:rPr lang="en-US" sz="2600" dirty="0" smtClean="0"/>
              <a:t>; responses for “don’t know” and “refused” were added</a:t>
            </a:r>
          </a:p>
        </p:txBody>
      </p:sp>
      <p:sp>
        <p:nvSpPr>
          <p:cNvPr id="3" name="Title 2"/>
          <p:cNvSpPr>
            <a:spLocks noGrp="1"/>
          </p:cNvSpPr>
          <p:nvPr>
            <p:ph type="title"/>
          </p:nvPr>
        </p:nvSpPr>
        <p:spPr>
          <a:xfrm>
            <a:off x="457200" y="609600"/>
            <a:ext cx="8229600" cy="808038"/>
          </a:xfrm>
        </p:spPr>
        <p:txBody>
          <a:bodyPr>
            <a:normAutofit fontScale="90000"/>
          </a:bodyPr>
          <a:lstStyle/>
          <a:p>
            <a:pPr algn="ctr"/>
            <a:r>
              <a:rPr lang="en-US" dirty="0" smtClean="0"/>
              <a:t>Program Specific Data Elements, continued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1"/>
            <a:r>
              <a:rPr lang="en-US" b="1" dirty="0" smtClean="0"/>
              <a:t>Veteran’s Info</a:t>
            </a:r>
            <a:r>
              <a:rPr lang="en-US" dirty="0" smtClean="0"/>
              <a:t>; Response categories for “Don’t Know” and “Refused” were added to each field in this data element. Also, two reporting categories were deleted: (1) Between WWI and WWII, December 1918 – August 1940; and (2) World War I, April 1917 - November 1918. Following the latest guidance received from the Department of Veterans Affairs, the date range for the response value “Persian Gulf Era” has been revised to end on September 10, 2001. A new response value has been added to represent the period after September 11, 2001. In addition, “Afghanistan” has been added as a separate category under the list of war zones. </a:t>
            </a:r>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endParaRPr lang="en-US" b="1" dirty="0" smtClean="0"/>
          </a:p>
          <a:p>
            <a:pPr lvl="1"/>
            <a:r>
              <a:rPr lang="en-US" b="1" dirty="0" smtClean="0"/>
              <a:t>Children’s Education</a:t>
            </a:r>
            <a:r>
              <a:rPr lang="en-US" dirty="0" smtClean="0"/>
              <a:t>; “don’t know” and “refused” were added; recommended to be collected at entry, exit and annually.</a:t>
            </a:r>
          </a:p>
          <a:p>
            <a:pPr lvl="1"/>
            <a:r>
              <a:rPr lang="en-US" b="1" dirty="0" smtClean="0"/>
              <a:t>Reason for Leaving</a:t>
            </a:r>
            <a:r>
              <a:rPr lang="en-US" dirty="0" smtClean="0"/>
              <a:t>; used to be required; now optional</a:t>
            </a:r>
          </a:p>
          <a:p>
            <a:pPr lvl="1"/>
            <a:r>
              <a:rPr lang="en-US" b="1" dirty="0" smtClean="0"/>
              <a:t>Services Provided</a:t>
            </a:r>
            <a:r>
              <a:rPr lang="en-US" dirty="0" smtClean="0"/>
              <a:t>; used to be required; now optional</a:t>
            </a:r>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smtClean="0"/>
          </a:p>
          <a:p>
            <a:r>
              <a:rPr lang="en-US" b="1" dirty="0" smtClean="0"/>
              <a:t>Date of Contact </a:t>
            </a:r>
            <a:r>
              <a:rPr lang="en-US" dirty="0" smtClean="0"/>
              <a:t>(required for street outreach only); </a:t>
            </a:r>
            <a:r>
              <a:rPr lang="en-US" b="1" u="sng" dirty="0" smtClean="0"/>
              <a:t>NEW ITEM</a:t>
            </a:r>
            <a:r>
              <a:rPr lang="en-US" dirty="0" smtClean="0"/>
              <a:t>; completed on all clients each time they are contacted</a:t>
            </a:r>
          </a:p>
          <a:p>
            <a:r>
              <a:rPr lang="en-US" b="1" dirty="0" smtClean="0"/>
              <a:t>Date of Engagement </a:t>
            </a:r>
            <a:r>
              <a:rPr lang="en-US" dirty="0" smtClean="0"/>
              <a:t>(required for street outreach only); </a:t>
            </a:r>
            <a:r>
              <a:rPr lang="en-US" b="1" u="sng" dirty="0" smtClean="0"/>
              <a:t>NEW ITEM</a:t>
            </a:r>
            <a:r>
              <a:rPr lang="en-US" dirty="0" smtClean="0"/>
              <a:t>; completed on all clients during assessment </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Street Outreach Only, pgs 86-88</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Financial Assistance Provided </a:t>
            </a:r>
            <a:r>
              <a:rPr lang="en-US" dirty="0" smtClean="0"/>
              <a:t>(HPRP only); </a:t>
            </a:r>
            <a:r>
              <a:rPr lang="en-US" b="1" u="sng" dirty="0" smtClean="0"/>
              <a:t>NEW ITEM</a:t>
            </a:r>
            <a:r>
              <a:rPr lang="en-US" dirty="0" smtClean="0"/>
              <a:t>; completed on all clients served when HPRP financial assistance is provided as a one-time transaction and at least once every three months for participants receiving medium-term rental assistance. </a:t>
            </a:r>
          </a:p>
          <a:p>
            <a:r>
              <a:rPr lang="en-US" b="1" dirty="0" smtClean="0"/>
              <a:t>Housing Relocation and Stabilization </a:t>
            </a:r>
            <a:r>
              <a:rPr lang="en-US" dirty="0" smtClean="0"/>
              <a:t>(HPRP only); </a:t>
            </a:r>
            <a:r>
              <a:rPr lang="en-US" b="1" u="sng" dirty="0" smtClean="0"/>
              <a:t>NEW ITEM</a:t>
            </a:r>
            <a:r>
              <a:rPr lang="en-US" dirty="0" smtClean="0"/>
              <a:t>; completed on all clients served at least once every three months during program enrollment, if the period between program entry and exit exceeds three months, and at program exit. </a:t>
            </a:r>
          </a:p>
        </p:txBody>
      </p:sp>
      <p:sp>
        <p:nvSpPr>
          <p:cNvPr id="3" name="Title 2"/>
          <p:cNvSpPr>
            <a:spLocks noGrp="1"/>
          </p:cNvSpPr>
          <p:nvPr>
            <p:ph type="title"/>
          </p:nvPr>
        </p:nvSpPr>
        <p:spPr/>
        <p:txBody>
          <a:bodyPr>
            <a:normAutofit/>
          </a:bodyPr>
          <a:lstStyle/>
          <a:p>
            <a:pPr algn="ctr"/>
            <a:r>
              <a:rPr lang="en-US" sz="2800" dirty="0" smtClean="0"/>
              <a:t>Program Specific Data Elements; HPRP-funded programs only; pgs 88-93</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can clients who require an annual assessment be effectively identified and tracked in HMIS?</a:t>
            </a:r>
          </a:p>
          <a:p>
            <a:r>
              <a:rPr lang="en-US" dirty="0" smtClean="0"/>
              <a:t>Use the following steps:</a:t>
            </a:r>
          </a:p>
          <a:p>
            <a:pPr>
              <a:buNone/>
            </a:pPr>
            <a:r>
              <a:rPr lang="en-US" dirty="0" smtClean="0"/>
              <a:t>1) Login to </a:t>
            </a:r>
            <a:r>
              <a:rPr lang="en-US" dirty="0" err="1" smtClean="0"/>
              <a:t>Clienttrack</a:t>
            </a:r>
            <a:endParaRPr lang="en-US" dirty="0" smtClean="0"/>
          </a:p>
          <a:p>
            <a:pPr>
              <a:buNone/>
            </a:pPr>
            <a:r>
              <a:rPr lang="en-US" dirty="0" smtClean="0"/>
              <a:t>2) Click on the User Home tab</a:t>
            </a:r>
          </a:p>
          <a:p>
            <a:pPr>
              <a:buNone/>
            </a:pPr>
            <a:r>
              <a:rPr lang="en-US" dirty="0" smtClean="0"/>
              <a:t>3) On the left menu, click on the report 'Open Enrollments w/ Most Recent Assessment'</a:t>
            </a:r>
          </a:p>
          <a:p>
            <a:pPr>
              <a:buNone/>
            </a:pPr>
            <a:r>
              <a:rPr lang="en-US" dirty="0" smtClean="0"/>
              <a:t>4) Sort in descending order by 'Most Recent Assessment Date for this Program'</a:t>
            </a:r>
          </a:p>
          <a:p>
            <a:endParaRPr lang="en-US" dirty="0" smtClean="0"/>
          </a:p>
          <a:p>
            <a:pPr>
              <a:buNone/>
            </a:pPr>
            <a:endParaRPr lang="en-US" dirty="0"/>
          </a:p>
        </p:txBody>
      </p:sp>
      <p:sp>
        <p:nvSpPr>
          <p:cNvPr id="3" name="Title 2"/>
          <p:cNvSpPr>
            <a:spLocks noGrp="1"/>
          </p:cNvSpPr>
          <p:nvPr>
            <p:ph type="title"/>
          </p:nvPr>
        </p:nvSpPr>
        <p:spPr/>
        <p:txBody>
          <a:bodyPr/>
          <a:lstStyle/>
          <a:p>
            <a:pPr algn="ctr"/>
            <a:r>
              <a:rPr lang="en-US" dirty="0" smtClean="0"/>
              <a:t>Annual Data</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304800" y="685800"/>
            <a:ext cx="8458200" cy="57912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508000" y="177800"/>
            <a:ext cx="8128000" cy="65024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254691"/>
          </a:xfrm>
        </p:spPr>
        <p:txBody>
          <a:bodyPr>
            <a:normAutofit lnSpcReduction="10000"/>
          </a:bodyPr>
          <a:lstStyle/>
          <a:p>
            <a:r>
              <a:rPr lang="en-US" dirty="0" smtClean="0"/>
              <a:t>In March 2010, HUD distributed a revised version of the Data Standards for HMIS </a:t>
            </a:r>
          </a:p>
          <a:p>
            <a:r>
              <a:rPr lang="en-US" dirty="0" smtClean="0"/>
              <a:t>New set of Program Description elements (section 2 of standards)</a:t>
            </a:r>
          </a:p>
          <a:p>
            <a:r>
              <a:rPr lang="en-US" dirty="0" smtClean="0"/>
              <a:t>Revisions for Data Standards for Universal Data Elements and </a:t>
            </a:r>
            <a:r>
              <a:rPr lang="en-US" u="sng" dirty="0" smtClean="0"/>
              <a:t>Program Specific Data Elements</a:t>
            </a:r>
            <a:r>
              <a:rPr lang="en-US" dirty="0" smtClean="0"/>
              <a:t> (sections 3 &amp; 4 of standards)</a:t>
            </a:r>
          </a:p>
          <a:p>
            <a:r>
              <a:rPr lang="en-US" dirty="0" smtClean="0"/>
              <a:t>The full PDF version is available at </a:t>
            </a:r>
            <a:r>
              <a:rPr lang="en-US" dirty="0" smtClean="0">
                <a:solidFill>
                  <a:srgbClr val="0070C0"/>
                </a:solidFill>
                <a:hlinkClick r:id="rId2"/>
              </a:rPr>
              <a:t>http://www.hudhre.info/documents/FinalHMISDataStandards_March2010.pdf</a:t>
            </a:r>
            <a:endParaRPr lang="en-US" dirty="0" smtClean="0">
              <a:solidFill>
                <a:srgbClr val="0070C0"/>
              </a:solidFill>
            </a:endParaRPr>
          </a:p>
          <a:p>
            <a:endParaRPr lang="en-US" dirty="0" smtClean="0"/>
          </a:p>
          <a:p>
            <a:endParaRPr lang="en-US" dirty="0" smtClean="0"/>
          </a:p>
        </p:txBody>
      </p:sp>
      <p:sp>
        <p:nvSpPr>
          <p:cNvPr id="2" name="Title 1"/>
          <p:cNvSpPr>
            <a:spLocks noGrp="1"/>
          </p:cNvSpPr>
          <p:nvPr>
            <p:ph type="title"/>
          </p:nvPr>
        </p:nvSpPr>
        <p:spPr>
          <a:xfrm>
            <a:off x="457200" y="274638"/>
            <a:ext cx="8229600" cy="868362"/>
          </a:xfrm>
        </p:spPr>
        <p:txBody>
          <a:bodyPr/>
          <a:lstStyle/>
          <a:p>
            <a:pPr algn="ctr"/>
            <a:r>
              <a:rPr lang="en-US" dirty="0" smtClean="0"/>
              <a:t>HUD requirements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2" cstate="print"/>
          <a:srcRect/>
          <a:stretch>
            <a:fillRect/>
          </a:stretch>
        </p:blipFill>
        <p:spPr bwMode="auto">
          <a:xfrm>
            <a:off x="609600" y="457200"/>
            <a:ext cx="8077200" cy="58674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Getting data up to date in HMIS is critical to our continued success in obtaining and maintaining HUD funding. </a:t>
            </a:r>
            <a:r>
              <a:rPr lang="en-US" i="1" u="sng" dirty="0" smtClean="0"/>
              <a:t>HMIS data should be entered on a rolling basis</a:t>
            </a:r>
            <a:r>
              <a:rPr lang="en-US" dirty="0" smtClean="0"/>
              <a:t>.</a:t>
            </a:r>
          </a:p>
          <a:p>
            <a:r>
              <a:rPr lang="en-US" dirty="0" smtClean="0"/>
              <a:t>Vouchers: must be on time and must be submitted monthly for draw down to be efficient </a:t>
            </a:r>
          </a:p>
          <a:p>
            <a:r>
              <a:rPr lang="en-US" dirty="0" smtClean="0"/>
              <a:t>Contact your grantee if outstanding issues. </a:t>
            </a:r>
          </a:p>
          <a:p>
            <a:endParaRPr lang="en-US" dirty="0"/>
          </a:p>
        </p:txBody>
      </p:sp>
      <p:sp>
        <p:nvSpPr>
          <p:cNvPr id="3" name="Title 2"/>
          <p:cNvSpPr>
            <a:spLocks noGrp="1"/>
          </p:cNvSpPr>
          <p:nvPr>
            <p:ph type="title"/>
          </p:nvPr>
        </p:nvSpPr>
        <p:spPr/>
        <p:txBody>
          <a:bodyPr/>
          <a:lstStyle/>
          <a:p>
            <a:pPr algn="ctr"/>
            <a:r>
              <a:rPr lang="en-US" dirty="0" smtClean="0"/>
              <a:t>Important Points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Grantees will be asking all providers to produce and send APR on 7/15/2010</a:t>
            </a:r>
          </a:p>
          <a:p>
            <a:r>
              <a:rPr lang="en-US" dirty="0" smtClean="0"/>
              <a:t>Grantees will report findings and actual APRs to Annette Peters/DCMH for tabulation by 7/31/2010; problem areas will be identified and addressed</a:t>
            </a:r>
          </a:p>
          <a:p>
            <a:r>
              <a:rPr lang="en-US" dirty="0" smtClean="0"/>
              <a:t>Annette to attend HUD sponsored 4 day training on HEARTH and HMIS in September</a:t>
            </a:r>
          </a:p>
          <a:p>
            <a:r>
              <a:rPr lang="en-US" dirty="0" smtClean="0"/>
              <a:t>In preparation for HEARTH, governance policy/procedures and agreements will be developed/enacted to include HMIS standards that will be used to determine future funding allocations.</a:t>
            </a:r>
          </a:p>
          <a:p>
            <a:endParaRPr lang="en-US" dirty="0"/>
          </a:p>
        </p:txBody>
      </p:sp>
      <p:sp>
        <p:nvSpPr>
          <p:cNvPr id="3" name="Title 2"/>
          <p:cNvSpPr>
            <a:spLocks noGrp="1"/>
          </p:cNvSpPr>
          <p:nvPr>
            <p:ph type="title"/>
          </p:nvPr>
        </p:nvSpPr>
        <p:spPr/>
        <p:txBody>
          <a:bodyPr/>
          <a:lstStyle/>
          <a:p>
            <a:pPr algn="ctr"/>
            <a:r>
              <a:rPr lang="en-US" dirty="0" err="1" smtClean="0"/>
              <a:t>CoC</a:t>
            </a:r>
            <a:r>
              <a:rPr lang="en-US" dirty="0" smtClean="0"/>
              <a:t> Plan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788091"/>
          </a:xfrm>
        </p:spPr>
        <p:txBody>
          <a:bodyPr>
            <a:normAutofit lnSpcReduction="10000"/>
          </a:bodyPr>
          <a:lstStyle/>
          <a:p>
            <a:r>
              <a:rPr lang="en-US" dirty="0" smtClean="0"/>
              <a:t>Revisions to intake process should have been made and data should be getting collected by providers. A revised version of the PD&amp;D Intake is available at the wiki</a:t>
            </a:r>
          </a:p>
          <a:p>
            <a:pPr>
              <a:buNone/>
            </a:pPr>
            <a:r>
              <a:rPr lang="en-US" dirty="0" smtClean="0">
                <a:hlinkClick r:id="rId2"/>
              </a:rPr>
              <a:t>http://programdesign.com/wiki/Main_Page</a:t>
            </a:r>
            <a:endParaRPr lang="en-US" dirty="0" smtClean="0"/>
          </a:p>
          <a:p>
            <a:r>
              <a:rPr lang="en-US" dirty="0" smtClean="0"/>
              <a:t>Annette to send this power point via e-mail; post to PD&amp;D wiki</a:t>
            </a:r>
          </a:p>
          <a:p>
            <a:r>
              <a:rPr lang="en-US" dirty="0" smtClean="0"/>
              <a:t>Feel free to contact your grantee or Annette at 995-5278 or </a:t>
            </a:r>
            <a:r>
              <a:rPr lang="en-US" dirty="0" smtClean="0">
                <a:hlinkClick r:id="rId3"/>
              </a:rPr>
              <a:t>apr5@westchestergov.com</a:t>
            </a:r>
            <a:r>
              <a:rPr lang="en-US" dirty="0" smtClean="0"/>
              <a:t> with questions</a:t>
            </a:r>
          </a:p>
          <a:p>
            <a:r>
              <a:rPr lang="en-US" dirty="0" smtClean="0"/>
              <a:t>Thank You! </a:t>
            </a:r>
            <a:endParaRPr lang="en-US" dirty="0"/>
          </a:p>
        </p:txBody>
      </p:sp>
      <p:sp>
        <p:nvSpPr>
          <p:cNvPr id="2" name="Title 1"/>
          <p:cNvSpPr>
            <a:spLocks noGrp="1"/>
          </p:cNvSpPr>
          <p:nvPr>
            <p:ph type="title"/>
          </p:nvPr>
        </p:nvSpPr>
        <p:spPr/>
        <p:txBody>
          <a:bodyPr/>
          <a:lstStyle/>
          <a:p>
            <a:pPr algn="ctr"/>
            <a:r>
              <a:rPr lang="en-US" dirty="0" smtClean="0"/>
              <a:t>In Sum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dirty="0" smtClean="0"/>
              <a:t>Providers need to make these revisions to their intake materials by 6/1/10 so we have the required data necessary beginning on 6/1/2010 to complete the 6/1/2011 reports</a:t>
            </a:r>
            <a:endParaRPr lang="en-US" sz="3600" dirty="0"/>
          </a:p>
        </p:txBody>
      </p:sp>
      <p:sp>
        <p:nvSpPr>
          <p:cNvPr id="3" name="Title 2"/>
          <p:cNvSpPr>
            <a:spLocks noGrp="1"/>
          </p:cNvSpPr>
          <p:nvPr>
            <p:ph type="title"/>
          </p:nvPr>
        </p:nvSpPr>
        <p:spPr/>
        <p:txBody>
          <a:bodyPr/>
          <a:lstStyle/>
          <a:p>
            <a:pPr algn="ctr"/>
            <a:r>
              <a:rPr lang="en-US" dirty="0" smtClean="0"/>
              <a:t>What this means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Everyone here should have received and reviewed “paper” materials from Yoav:</a:t>
            </a:r>
          </a:p>
          <a:p>
            <a:pPr lvl="4"/>
            <a:r>
              <a:rPr lang="en-US" sz="2400" dirty="0" smtClean="0"/>
              <a:t>Entry assessment</a:t>
            </a:r>
          </a:p>
          <a:p>
            <a:pPr lvl="4"/>
            <a:r>
              <a:rPr lang="en-US" sz="2400" dirty="0" smtClean="0"/>
              <a:t>Annual assessment</a:t>
            </a:r>
          </a:p>
          <a:p>
            <a:pPr lvl="4"/>
            <a:r>
              <a:rPr lang="en-US" sz="2400" dirty="0" smtClean="0"/>
              <a:t>Exit assessment</a:t>
            </a:r>
          </a:p>
          <a:p>
            <a:pPr lvl="4"/>
            <a:r>
              <a:rPr lang="en-US" sz="2400" dirty="0" smtClean="0"/>
              <a:t>Housing Status category definitions</a:t>
            </a:r>
          </a:p>
          <a:p>
            <a:r>
              <a:rPr lang="en-US" dirty="0" smtClean="0"/>
              <a:t>These materials REPLACE the prior intake materials</a:t>
            </a:r>
          </a:p>
          <a:p>
            <a:r>
              <a:rPr lang="en-US" dirty="0" smtClean="0"/>
              <a:t>They are posted on PD&amp;D wiki</a:t>
            </a:r>
          </a:p>
          <a:p>
            <a:r>
              <a:rPr lang="en-US" dirty="0" smtClean="0"/>
              <a:t>Feedback/suggestions/comments</a:t>
            </a:r>
          </a:p>
        </p:txBody>
      </p:sp>
      <p:sp>
        <p:nvSpPr>
          <p:cNvPr id="3" name="Title 2"/>
          <p:cNvSpPr>
            <a:spLocks noGrp="1"/>
          </p:cNvSpPr>
          <p:nvPr>
            <p:ph type="title"/>
          </p:nvPr>
        </p:nvSpPr>
        <p:spPr/>
        <p:txBody>
          <a:bodyPr/>
          <a:lstStyle/>
          <a:p>
            <a:pPr algn="ctr"/>
            <a:r>
              <a:rPr lang="en-US" dirty="0" smtClean="0"/>
              <a:t>Where we are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000" b="1" dirty="0" smtClean="0"/>
              <a:t>The following now need to be collected at entry, exit </a:t>
            </a:r>
            <a:r>
              <a:rPr lang="en-US" sz="3000" b="1" u="sng" dirty="0" smtClean="0"/>
              <a:t>and</a:t>
            </a:r>
            <a:r>
              <a:rPr lang="en-US" sz="3000" b="1" dirty="0" smtClean="0"/>
              <a:t> ANNUALLY and on </a:t>
            </a:r>
            <a:r>
              <a:rPr lang="en-US" sz="3000" b="1" u="sng" dirty="0" smtClean="0"/>
              <a:t>all</a:t>
            </a:r>
            <a:r>
              <a:rPr lang="en-US" sz="3000" b="1" dirty="0" smtClean="0"/>
              <a:t> clients (including children):</a:t>
            </a:r>
          </a:p>
          <a:p>
            <a:pPr lvl="1"/>
            <a:r>
              <a:rPr lang="en-US" sz="2400" b="1" dirty="0" smtClean="0"/>
              <a:t>Income and Sources</a:t>
            </a:r>
          </a:p>
          <a:p>
            <a:pPr lvl="1"/>
            <a:r>
              <a:rPr lang="en-US" sz="2400" b="1" dirty="0" smtClean="0"/>
              <a:t>Non-Cash benefits</a:t>
            </a:r>
          </a:p>
          <a:p>
            <a:pPr lvl="1"/>
            <a:r>
              <a:rPr lang="en-US" sz="2400" b="1" dirty="0" smtClean="0"/>
              <a:t>Physical Disability</a:t>
            </a:r>
          </a:p>
          <a:p>
            <a:pPr lvl="1"/>
            <a:r>
              <a:rPr lang="en-US" sz="2400" b="1" dirty="0" smtClean="0"/>
              <a:t>Developmental Disability</a:t>
            </a:r>
          </a:p>
          <a:p>
            <a:pPr lvl="1"/>
            <a:r>
              <a:rPr lang="en-US" sz="2400" b="1" dirty="0" smtClean="0"/>
              <a:t>HIV/AIDS</a:t>
            </a:r>
          </a:p>
          <a:p>
            <a:pPr lvl="1"/>
            <a:r>
              <a:rPr lang="en-US" sz="2400" b="1" dirty="0" smtClean="0"/>
              <a:t>Mental Health </a:t>
            </a:r>
          </a:p>
          <a:p>
            <a:pPr lvl="1"/>
            <a:r>
              <a:rPr lang="en-US" sz="2400" b="1" dirty="0" smtClean="0"/>
              <a:t>Chronic Health Condition</a:t>
            </a:r>
          </a:p>
          <a:p>
            <a:pPr lvl="1"/>
            <a:endParaRPr lang="en-US" b="1" dirty="0" smtClean="0"/>
          </a:p>
          <a:p>
            <a:pPr lvl="1"/>
            <a:endParaRPr lang="en-US" b="1" dirty="0" smtClean="0"/>
          </a:p>
          <a:p>
            <a:pPr lvl="1"/>
            <a:endParaRPr lang="en-US" b="1" dirty="0" smtClean="0"/>
          </a:p>
          <a:p>
            <a:endParaRPr lang="en-US" b="1" dirty="0" smtClean="0"/>
          </a:p>
          <a:p>
            <a:pPr>
              <a:buNone/>
            </a:pPr>
            <a:endParaRPr lang="en-US" dirty="0"/>
          </a:p>
        </p:txBody>
      </p:sp>
      <p:sp>
        <p:nvSpPr>
          <p:cNvPr id="3" name="Title 2"/>
          <p:cNvSpPr>
            <a:spLocks noGrp="1"/>
          </p:cNvSpPr>
          <p:nvPr>
            <p:ph type="title"/>
          </p:nvPr>
        </p:nvSpPr>
        <p:spPr>
          <a:xfrm>
            <a:off x="457200" y="838200"/>
            <a:ext cx="8229600" cy="579438"/>
          </a:xfrm>
        </p:spPr>
        <p:txBody>
          <a:bodyPr>
            <a:normAutofit fontScale="90000"/>
          </a:bodyPr>
          <a:lstStyle/>
          <a:p>
            <a:pPr algn="ctr"/>
            <a:r>
              <a:rPr lang="en-US" dirty="0" smtClean="0"/>
              <a:t>Program Specific Data Elements (section 4), pages 66-104</a:t>
            </a:r>
            <a:br>
              <a:rPr lang="en-US"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smtClean="0"/>
          </a:p>
          <a:p>
            <a:r>
              <a:rPr lang="en-US" sz="2800" b="1" dirty="0" smtClean="0"/>
              <a:t>Income and Sources (p. 66)</a:t>
            </a:r>
            <a:r>
              <a:rPr lang="en-US" sz="2800" dirty="0" smtClean="0"/>
              <a:t>; collect at entry, exit and </a:t>
            </a:r>
            <a:r>
              <a:rPr lang="en-US" sz="2800" u="sng" dirty="0" smtClean="0"/>
              <a:t>annually</a:t>
            </a:r>
            <a:r>
              <a:rPr lang="en-US" sz="2800" dirty="0" smtClean="0"/>
              <a:t> for all clients; A general question on whether any income has been received in the last 30 days has been added but capturing the dollar amount is optional.</a:t>
            </a:r>
          </a:p>
          <a:p>
            <a:pPr>
              <a:buNone/>
            </a:pPr>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Non-cash Benefits (p. 69)</a:t>
            </a:r>
            <a:r>
              <a:rPr lang="en-US" dirty="0" smtClean="0"/>
              <a:t>; collect at entry, exit and </a:t>
            </a:r>
            <a:r>
              <a:rPr lang="en-US" u="sng" dirty="0" smtClean="0"/>
              <a:t>annually</a:t>
            </a:r>
            <a:r>
              <a:rPr lang="en-US" dirty="0" smtClean="0"/>
              <a:t> for all clients. A general question on whether any non-cash benefit has been received has been added, as well as response categories to determine if a client is receiving a non-cash benefit from each source.  Response category 12 has been changed to clarify that it refers specifically to ongoing rental assistance. A new response category 14 has been added to track temporary rental assistance. </a:t>
            </a:r>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b="1" dirty="0" smtClean="0"/>
          </a:p>
          <a:p>
            <a:r>
              <a:rPr lang="en-US" sz="2800" b="1" dirty="0" smtClean="0"/>
              <a:t>Physical Disability</a:t>
            </a:r>
            <a:r>
              <a:rPr lang="en-US" sz="2800" dirty="0" smtClean="0"/>
              <a:t>, </a:t>
            </a:r>
            <a:r>
              <a:rPr lang="en-US" sz="2800" b="1" dirty="0" smtClean="0"/>
              <a:t>Developmental Disability, HIV/AIDS, Mental Health (p72-81): </a:t>
            </a:r>
            <a:r>
              <a:rPr lang="en-US" sz="2800" dirty="0" smtClean="0"/>
              <a:t>collect at entry, exit and </a:t>
            </a:r>
            <a:r>
              <a:rPr lang="en-US" sz="2800" u="sng" dirty="0" smtClean="0"/>
              <a:t>annually</a:t>
            </a:r>
            <a:r>
              <a:rPr lang="en-US" sz="2800" dirty="0" smtClean="0"/>
              <a:t> for all clients. A question related to services or treatment has been added. Response categories for “Don’t Know” and “Refused” were also added. </a:t>
            </a:r>
            <a:r>
              <a:rPr lang="en-US" sz="2800" u="sng" dirty="0" smtClean="0"/>
              <a:t>Documentation in chart required.</a:t>
            </a:r>
          </a:p>
          <a:p>
            <a:pPr>
              <a:buNone/>
            </a:pPr>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Program Specific Data Elements, continued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77500" lnSpcReduction="20000"/>
          </a:bodyPr>
          <a:lstStyle/>
          <a:p>
            <a:endParaRPr lang="en-US" b="1" dirty="0" smtClean="0"/>
          </a:p>
          <a:p>
            <a:r>
              <a:rPr lang="en-US" sz="2800" b="1" dirty="0" smtClean="0"/>
              <a:t>Chronic Health Condition</a:t>
            </a:r>
            <a:r>
              <a:rPr lang="en-US" sz="2800" dirty="0" smtClean="0"/>
              <a:t>; </a:t>
            </a:r>
            <a:r>
              <a:rPr lang="en-US" sz="2800" b="1" u="sng" dirty="0" smtClean="0"/>
              <a:t>NEW ITEM</a:t>
            </a:r>
            <a:r>
              <a:rPr lang="en-US" sz="2800" dirty="0" smtClean="0"/>
              <a:t> (p.76) collect at entry, exit and </a:t>
            </a:r>
            <a:r>
              <a:rPr lang="en-US" sz="2800" u="sng" dirty="0" smtClean="0"/>
              <a:t>annually for </a:t>
            </a:r>
            <a:r>
              <a:rPr lang="en-US" sz="2800" dirty="0" smtClean="0"/>
              <a:t>all clients. A chronic health condition means a diagnosed condition that is more than three months in duration and is either not curable or has residual effects that limit daily living and require adaptation in function or special assistance. Examples of chronic health conditions include, but are not limited to, heart disease (including coronary heart disease, angina, heart attack and any other kind of heart condition or disease); severe asthma; diabetes; arthritis-related conditions (including arthritis, rheumatoid arthritis, gout, lupus, or fibromyalgia); adult onset cognitive impairments (including traumatic brain injury, post-traumatic distress syndrome, dementia, and other cognitive related conditions); severe headache/migraine; cancer; chronic bronchitis; liver condition; stroke; or emphysema. </a:t>
            </a:r>
            <a:r>
              <a:rPr lang="en-US" sz="2800" u="sng" dirty="0" smtClean="0"/>
              <a:t>Documentation in chart required.</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1084</TotalTime>
  <Words>1494</Words>
  <Application>Microsoft Office PowerPoint</Application>
  <PresentationFormat>On-screen Show (4:3)</PresentationFormat>
  <Paragraphs>94</Paragraphs>
  <Slides>23</Slides>
  <Notes>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Westchester County Continuum of Care Partnership for the Homeless</vt:lpstr>
      <vt:lpstr>HUD requirements</vt:lpstr>
      <vt:lpstr>What this means </vt:lpstr>
      <vt:lpstr>Where we are</vt:lpstr>
      <vt:lpstr>Program Specific Data Elements (section 4), pages 66-104 </vt:lpstr>
      <vt:lpstr>Program Specific Data Elements, continued</vt:lpstr>
      <vt:lpstr>Program Specific Data Elements, continued</vt:lpstr>
      <vt:lpstr>Program Specific Data Elements, continued</vt:lpstr>
      <vt:lpstr>Slide 9</vt:lpstr>
      <vt:lpstr>Program Specific Data Elements, continued</vt:lpstr>
      <vt:lpstr>Program Specific Data Elements, continued</vt:lpstr>
      <vt:lpstr>Program Specific Data Elements, continued  </vt:lpstr>
      <vt:lpstr>Program Specific Data Elements, continued</vt:lpstr>
      <vt:lpstr>Program Specific Data Elements, continued</vt:lpstr>
      <vt:lpstr>Program Specific Data Elements; Street Outreach Only, pgs 86-88</vt:lpstr>
      <vt:lpstr>Program Specific Data Elements; HPRP-funded programs only; pgs 88-93</vt:lpstr>
      <vt:lpstr>Annual Data</vt:lpstr>
      <vt:lpstr>Slide 18</vt:lpstr>
      <vt:lpstr>Slide 19</vt:lpstr>
      <vt:lpstr>Slide 20</vt:lpstr>
      <vt:lpstr>Important Points</vt:lpstr>
      <vt:lpstr>CoC Plan</vt:lpstr>
      <vt:lpstr>In Sum</vt:lpstr>
    </vt:vector>
  </TitlesOfParts>
  <Company>Westchester County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Westchester County Continuum of Care for the Homeless</dc:title>
  <dc:creator>Annette Peters-Ruvolo</dc:creator>
  <cp:lastModifiedBy>Annette Peters-Ruvolo</cp:lastModifiedBy>
  <cp:revision>108</cp:revision>
  <dcterms:created xsi:type="dcterms:W3CDTF">2010-05-13T14:08:30Z</dcterms:created>
  <dcterms:modified xsi:type="dcterms:W3CDTF">2010-07-13T20:46:25Z</dcterms:modified>
</cp:coreProperties>
</file>